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22" r:id="rId3"/>
    <p:sldId id="323" r:id="rId4"/>
    <p:sldId id="326" r:id="rId5"/>
    <p:sldId id="321" r:id="rId6"/>
    <p:sldId id="325"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05" autoAdjust="0"/>
    <p:restoredTop sz="82857" autoAdjust="0"/>
  </p:normalViewPr>
  <p:slideViewPr>
    <p:cSldViewPr snapToGrid="0" showGuides="1">
      <p:cViewPr varScale="1">
        <p:scale>
          <a:sx n="105" d="100"/>
          <a:sy n="105" d="100"/>
        </p:scale>
        <p:origin x="1512" y="184"/>
      </p:cViewPr>
      <p:guideLst/>
    </p:cSldViewPr>
  </p:slideViewPr>
  <p:outlineViewPr>
    <p:cViewPr>
      <p:scale>
        <a:sx n="33" d="100"/>
        <a:sy n="33" d="100"/>
      </p:scale>
      <p:origin x="0" y="0"/>
    </p:cViewPr>
  </p:outlineViewPr>
  <p:notesTextViewPr>
    <p:cViewPr>
      <p:scale>
        <a:sx n="1" d="1"/>
        <a:sy n="1" d="1"/>
      </p:scale>
      <p:origin x="0" y="-5568"/>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0072b8b0ae06493788c027d91ed464">
            <a:r>
              <a:rPr dirty="0" lang="en-US">
                <a:solidFill>
                  <a:srgbClr val="000000"/>
                </a:solidFill>
                <a:effectLst/>
                <a:latin typeface="Lato"/>
                <a:sym typeface="Lato"/>
              </a:rPr>
              <a:t>Les paramètres de partage étant désormais connus, nous allons voir comment les utiliser pour partager nos options de catégorie et notre ensemble de données avec les utilisateurs appropriés pour leur permettre de saisir des données.</a:t>
            </a:r>
          </a:p>
          <a:p>
            <a:endParaRPr dirty="0" lang="en-US">
              <a:solidFill>
                <a:srgbClr val="000000"/>
              </a:solidFill>
              <a:effectLst/>
              <a:latin typeface="Lato"/>
              <a:sym typeface="Lato"/>
            </a:endParaRPr>
          </a:p>
          <a:p>
            <a:endParaRPr dirty="0" lang="en-NO">
              <a:solidFill>
                <a:srgbClr val="000000"/>
              </a:solidFill>
              <a:latin typeface="Lato"/>
              <a:sym typeface="Lato"/>
            </a:endParaRPr>
          </a:p>
        </p:txBody>
      </p:sp>
    </p:spTree>
    <p:extLst>
      <p:ext uri="{BB962C8B-B14F-4D97-AF65-F5344CB8AC3E}">
        <p14:creationId xmlns:p14="http://schemas.microsoft.com/office/powerpoint/2010/main" val="260314097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6fb2bb34422d9714387ef592e3a1942">
            <a:pPr rtl="0"/>
            <a:r>
              <a:rPr dirty="0" lang="en-US"/>
              <a:t>Reprenant l'exemple du RMNCAH, supposons que nous souhaitions que notre compte d'utilisateur personnel puisse saisir et visualiser les données, et que les administrateurs de l'académie DHIS2 ne puissent que visualiser les données.</a:t>
            </a:r>
          </a:p>
          <a:p>
            <a:pPr rtl="0"/>
            <a:endParaRPr dirty="0" lang="en-US"/>
          </a:p>
          <a:p txid="a77a84ad6b7078fe503025df218c8293">
            <a:pPr rtl="0"/>
            <a:r>
              <a:rPr dirty="0" lang="en-US"/>
              <a:t>Pour ce faire, nous devons définir les paramètres de partage pour chacune de nos options de catégories individuelles, ainsi que pour notre ensemble de données.</a:t>
            </a:r>
            <a:endParaRPr dirty="0" lang="en-NO"/>
          </a:p>
        </p:txBody>
      </p:sp>
    </p:spTree>
    <p:extLst>
      <p:ext uri="{BB962C8B-B14F-4D97-AF65-F5344CB8AC3E}">
        <p14:creationId xmlns:p14="http://schemas.microsoft.com/office/powerpoint/2010/main" val="152005949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c814128bde1bc601a623edb7bd4dc8a">
            <a:r>
              <a:rPr dirty="0" lang="en-US"/>
              <a:t>Voyons comment y parvenir en appliquant les paramètres de partage aux options de catégorie et à l'ensemble des données dans l'application Maintenance.</a:t>
            </a:r>
            <a:br>
              <a:rPr dirty="0" lang="en-US"/>
            </a:br>
            <a:endParaRPr dirty="0" lang="en-NO"/>
          </a:p>
        </p:txBody>
      </p:sp>
    </p:spTree>
    <p:extLst>
      <p:ext uri="{BB962C8B-B14F-4D97-AF65-F5344CB8AC3E}">
        <p14:creationId xmlns:p14="http://schemas.microsoft.com/office/powerpoint/2010/main" val="176453636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944acb40dedd86eb6949274dd65e8f9">
            <a:r>
              <a:rPr dirty="0" lang="en-US"/>
              <a:t>Dans l'application Maintenance, cliquez sur la section Catégorie, puis sur l'onglet Option de catégorie pour ouvrir la page de gestion des options de catégorie. Pour ouvrir la boîte de dialogue des paramètres de partage, recherchez l'option de catégorie que vous souhaitez mettre à jour.</a:t>
            </a:r>
          </a:p>
          <a:p>
            <a:endParaRPr dirty="0" lang="en-US"/>
          </a:p>
          <a:p txid="ec866795dd92b5c85f27b6d8faac22db">
            <a:r>
              <a:rPr dirty="0" lang="en-US"/>
              <a:t>Dans cet exemple, nous allons d'abord mettre à jour l'option Masculin. Cliquez sur le menu Actions et sélectionnez Paramètres de partage. Dans la boîte de dialogue Paramètres de partage, nous pouvons constater que personne n'a actuellement accès à cette option de catégorie.</a:t>
            </a:r>
          </a:p>
          <a:p>
            <a:endParaRPr dirty="0" lang="en-US"/>
          </a:p>
          <a:p txid="5777275bb45b68e3de5f25032be81d8a">
            <a:r>
              <a:rPr dirty="0" lang="en-US"/>
              <a:t>Pour partager avec l'utilisateur ou le groupe d'utilisateurs, saisissez le nom de l'utilisateur ou du groupe dans le champ Ajouter des utilisateurs et des groupes d'utilisateurs. Nous allons nous ajouter nous-mêmes pour nous assurer que nous sommes en mesure de capturer et de visualiser les données de cette option de catégorie.</a:t>
            </a:r>
          </a:p>
          <a:p>
            <a:endParaRPr dirty="0" lang="en-US"/>
          </a:p>
          <a:p txid="fc1483e0e6c9225cbb3145c7a7cc420f">
            <a:r>
              <a:rPr dirty="0" lang="en-US"/>
              <a:t>Cliquez sur votre nom pour l'ajouter à la liste "qui a accès". Notez qu'il apparaît avec une icône de crayon à côté du nom, cliquez sur le crayon pour configurer davantage les options de partage pour votre utilisateur.</a:t>
            </a:r>
          </a:p>
          <a:p>
            <a:endParaRPr dirty="0" lang="en-US"/>
          </a:p>
          <a:p txid="c5ebb40f5370155230eb7ccb8f56e8dd">
            <a:r>
              <a:rPr dirty="0" lang="en-US"/>
              <a:t>Par défaut, les métadonnées sont partagées avec le paramètre "Peut modifier et visualiser" et les données sont partagées avec le paramètre "Pas d'accès". Mettez à jour le paramètre de partage des données en "Peut capturer et visualiser".</a:t>
            </a:r>
          </a:p>
          <a:p>
            <a:endParaRPr dirty="0" lang="en-US"/>
          </a:p>
          <a:p txid="c60dfeb7bf4d8630c91255ba90cadfb2">
            <a:r>
              <a:rPr dirty="0" lang="en-US"/>
              <a:t>Cela signifie que nous pourrons éditer et modifier l'option de catégorie dans l'application Maintenance, capturer des données via l'application Saisie de données et visualiser les données dans les applications d'analyse.</a:t>
            </a:r>
          </a:p>
          <a:p>
            <a:endParaRPr dirty="0" lang="en-US"/>
          </a:p>
          <a:p txid="344ed11d051ba6970efdbe568e3363dc">
            <a:r>
              <a:rPr dirty="0" lang="en-US"/>
              <a:t>Maintenant, attribuons l'option de catégorie au groupe d'utilisateurs "Administrateurs de l'Académie". Saisissez le nom du groupe d'utilisateurs dans le champ "Ajouter des utilisateurs et des groupes d'utilisateurs" et cliquez dessus pour ajouter le groupe à la section "Qui a accès". Mettez à jour les paramètres par défaut en cliquant sur l'icône en forme de crayon et en donnant au groupe l'accès "Peut visualiser uniquement" aux métadonnées et l'accès "Peut visualiser uniquement" aux données.</a:t>
            </a:r>
          </a:p>
          <a:p>
            <a:endParaRPr dirty="0" lang="en-US"/>
          </a:p>
          <a:p txid="de94946a011278f3ebdd55cc4a190def">
            <a:r>
              <a:rPr dirty="0" lang="en-US"/>
              <a:t>Le partage avec le groupe d'utilisateurs signifie que tous les utilisateurs individuels au sein du groupe d'utilisateurs spécifique pourront visualiser cette option de catégorie dans l'application Maintenance, ainsi que les données dans les applications d'analyse, mais qu'ils ne pourront pas modifier l'option de catégorie ou capturer des données pour cette option.</a:t>
            </a:r>
          </a:p>
          <a:p>
            <a:endParaRPr dirty="0" lang="en-US"/>
          </a:p>
          <a:p txid="5ef0f982448654c2b3bb5b90c0bc7a8c">
            <a:r>
              <a:rPr dirty="0" lang="en-US"/>
              <a:t>Notez que le paramètre de partage est automatiquement enregistré et qu'il n'est pas nécessaire de cliquer sur un bouton d'enregistrement. Vous pouvez simplement fermer le dialogue de partage en cliquant sur FERMER. Nous avons déjà mis à jour les paramètres de partage pour les options de catégorie restantes. Cependant, nous devons également mettre à jour les paramètres de partage sur l'ensemble de données RMNCAH.</a:t>
            </a:r>
          </a:p>
          <a:p>
            <a:endParaRPr dirty="0" lang="en-US"/>
          </a:p>
          <a:p txid="1219f33d7a069e69ec75977ee423a271">
            <a:r>
              <a:rPr dirty="0" lang="en-US"/>
              <a:t>Cliquez donc sur l'onglet Ensemble de données dans le menu de la barre supérieure, puis sur Ensemble de données à gauche, pour ouvrir la page de gestion des ensembles de données. Recherchez l'ensemble de données RMNCAH, cliquez sur le menu des actions et sélectionnez les paramètres de partage pour ouvrir la boîte de dialogue des paramètres de partage.</a:t>
            </a:r>
          </a:p>
          <a:p>
            <a:endParaRPr dirty="0" lang="en-US"/>
          </a:p>
          <a:p txid="0606d956e8a3bc4bcd7736682387baac">
            <a:r>
              <a:rPr dirty="0" lang="en-US"/>
              <a:t>Dans ce dialogue, nous pouvons constater que personne n'a actuellement accès à cet ensemble de données. Les paramètres de partage de l'ensemble de données peuvent être mis à jour de la même manière que les options de catégorie.</a:t>
            </a:r>
          </a:p>
          <a:p>
            <a:endParaRPr dirty="0" lang="en-US"/>
          </a:p>
          <a:p txid="8fd54b7669047495485e06eb6f7886f4">
            <a:r>
              <a:rPr dirty="0" lang="en-US"/>
              <a:t>Saisissez votre nom dans le champ Ajouter des utilisateurs et des groupes d'utilisateurs et cliquez dessus pour l'ajouter à la section "Qui a accès". Faites de même pour le groupe d'utilisateurs Administrateur de l'académie. Le partage par défaut pour les ensembles de données est le même que pour les options de catégorie.</a:t>
            </a:r>
          </a:p>
          <a:p>
            <a:endParaRPr dirty="0" lang="en-US"/>
          </a:p>
          <a:p txid="f2ded12891083f700310d3b8bdb807af">
            <a:r>
              <a:rPr dirty="0" lang="en-US"/>
              <a:t>Cliquez sur l'icône en forme de crayon à côté de votre nom et modifiez le niveau de partage. Conservez l'accès aux métadonnées sur "Peut modifier et visualiser" et mettez à jour l'accès aux données sur "Peut capturer et visualiser". Cela signifie que votre utilisateur pourra éditer et modifier l'ensemble de données dans l'application Maintenance, capturer des données via l'application Saisie de données et visualiser les données associées pour l'ensemble de données dans les applications d'analyse.</a:t>
            </a:r>
          </a:p>
          <a:p>
            <a:endParaRPr dirty="0" lang="en-US"/>
          </a:p>
          <a:p txid="35564cc3a54dba51723479b9367f936f">
            <a:r>
              <a:rPr dirty="0" lang="en-US"/>
              <a:t>Pour le groupe d'utilisateurs Administrateurs de l'académie, définissez le partage des métadonnées sur "Peut visualiser uniquement" et le partage des données sur "Peut visualiser uniquement". Pour ce groupe d'utilisateurs, cela signifie que tous les utilisateurs du groupe pourront consulter dans les applications d'analyse, les informations relatives à l'ensemble de données, telles que la complétude et la ponctualité des rapports, et ce, pour les unités d'organisation qui leur sont attribuées, et visualiser l'ensemble de données lui-même dans l'application Maintenance.</a:t>
            </a:r>
          </a:p>
          <a:p>
            <a:endParaRPr dirty="0" lang="en-US"/>
          </a:p>
          <a:p txid="6faf36b61d7c8eaad6b8e4dece686dbc">
            <a:r>
              <a:rPr dirty="0" lang="en-US"/>
              <a:t>Notez que les utilisateurs de ce groupe ne pourront pas visualiser l'ensemble de données dans l'application Saisie de données car ils ne disposent pas de l'accès "Peut capturer" aux données de cet ensemble de données. Fermez la boîte de dialogue des paramètres de partage. Les paramètres sont automatiquement enregistrés.</a:t>
            </a:r>
          </a:p>
          <a:p>
            <a:endParaRPr dirty="0" lang="en-US"/>
          </a:p>
          <a:p txid="501efef209921d26dd8d497039b24386">
            <a:r>
              <a:rPr dirty="0" lang="en-US"/>
              <a:t>Maintenant que nous avons mis à jour les paramètres de partage pour les options de catégorie dans l'ensemble de données RMNCAH, ainsi que l'ensemble de données lui-même, notre utilisateur peut accéder à l'ensemble de données et au formulaire de saisie de données et saisir des données. Confirmons que les paramètres de partage ont été appliqués correctement.</a:t>
            </a:r>
          </a:p>
          <a:p>
            <a:endParaRPr dirty="0" lang="en-US"/>
          </a:p>
          <a:p txid="ed9639c309a8f8bb5a677173d2699d05">
            <a:r>
              <a:rPr dirty="0" lang="en-US"/>
              <a:t>Avant cela, vidons notre cache pour pouvoir télécharger les dernières informations de</a:t>
            </a:r>
          </a:p>
          <a:p>
            <a:endParaRPr dirty="0" lang="en-US"/>
          </a:p>
          <a:p txid="d596bfb821e36c31b36639048cb226b6">
            <a:r>
              <a:rPr dirty="0" lang="en-US"/>
              <a:t>l'application Saisie de données lorsque nous y accédons. Dans le menu de l'application, sélectionnez l'application Nettoyeur de cache du navigateur. Dans cette application, sélectionnez tout, puis effacez tous les éléments sélectionnés. Une fois cette opération effectuée, ouvrez l'application Saisie des données à partir du menu de l'application. Ouvrez la hiérarchie des unités d'organisation à gauche, en cliquant sur le signe " + " jusqu'à ce que vous arriviez à l'unité de niveau établissement.</a:t>
            </a:r>
          </a:p>
          <a:p>
            <a:endParaRPr dirty="0" lang="en-US"/>
          </a:p>
          <a:p txid="9489b350509628a4fffd11e3367dc13a">
            <a:r>
              <a:rPr dirty="0" lang="en-US"/>
              <a:t>Cliquez sur un établissement pour le sélectionner. Ensuite, dans la boîte de sélection verte de l'écran principal, choisissez l'ensemble de données et sélectionnez une période. Le formulaire de saisie de données que vous avez configuré s'affichera maintenant.</a:t>
            </a:r>
          </a:p>
          <a:p>
            <a:endParaRPr dirty="0" lang="en-US"/>
          </a:p>
          <a:p txid="c6f1b66e65fe52caeb5a85e0737d7c85">
            <a:r>
              <a:rPr dirty="0" lang="en-US"/>
              <a:t>Essayez de saisir des données dans une cellule du formulaire. Si vos paramètres de partage sont correctement configurés, vous pourrez alors saisir des valeurs pour chaque option de catégorie.</a:t>
            </a:r>
          </a:p>
          <a:p>
            <a:endParaRPr dirty="0" lang="en-US"/>
          </a:p>
          <a:p txid="b329c7247c706cb738decad07e1f579c">
            <a:r>
              <a:rPr dirty="0" lang="en-US"/>
              <a:t>Si les options de catégorie n'étaient pas partagées avec notre compte avec le niveau d'accès "Peut saisir et visualiser", nous n'aurions pas pu saisir de valeurs pour ces options. Pour résoudre ces problèmes, nous devrions retourner dans l'application Maintenance et appliquer les paramètres de partage appropriés.</a:t>
            </a:r>
            <a:r>
              <a:rPr lang="en-US"/>
            </a:r>
          </a:p>
        </p:txBody>
      </p:sp>
    </p:spTree>
    <p:extLst>
      <p:ext uri="{BB962C8B-B14F-4D97-AF65-F5344CB8AC3E}">
        <p14:creationId xmlns:p14="http://schemas.microsoft.com/office/powerpoint/2010/main" val="388554339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4ad2cfbaac73f024a7294c77a737687">
            <a:r>
              <a:rPr b="0" dirty="0" i="0" kern="1200" lang="en-US" strike="noStrike" sz="1400" u="none">
                <a:solidFill>
                  <a:schemeClr val="tx1"/>
                </a:solidFill>
                <a:effectLst/>
                <a:latin charset="0" panose="020F0502020204030203" pitchFamily="34" typeface="Lato"/>
                <a:ea typeface="+mn-ea"/>
                <a:cs typeface="+mn-cs"/>
              </a:rPr>
              <a:t>Dans cette vidéo, nous avons appris à mettre à jour les paramètres de partage pour les options de catégorie et un ensemble de données, pour un utilisateur individuel et un groupe d'utilisateurs. Cela permet à des utilisateurs et groupes d'utilisateurs spécifiques de visualiser, modifier et saisir des métadonnées et des données pour les options de catégorie et les ensembles de données.</a:t>
            </a:r>
            <a:endParaRPr dirty="0" lang="en-NO"/>
          </a:p>
        </p:txBody>
      </p:sp>
    </p:spTree>
    <p:extLst>
      <p:ext uri="{BB962C8B-B14F-4D97-AF65-F5344CB8AC3E}">
        <p14:creationId xmlns:p14="http://schemas.microsoft.com/office/powerpoint/2010/main" val="1870913324"/>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3.xml" Type="http://schemas.openxmlformats.org/officeDocument/2006/relationships/slideLayout"/><Relationship Id="rId1" Target="../tags/tag3.xml" Type="http://schemas.openxmlformats.org/officeDocument/2006/relationships/tags"/><Relationship Id="rId6" Target="../media/image24.emf" Type="http://schemas.openxmlformats.org/officeDocument/2006/relationships/image"/><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6.xml" Type="http://schemas.openxmlformats.org/officeDocument/2006/relationships/slideLayout"/><Relationship Id="rId1" Target="../tags/tag4.xml" Type="http://schemas.openxmlformats.org/officeDocument/2006/relationships/tags"/><Relationship Id="rId6" Target="../media/image26.emf" Type="http://schemas.openxmlformats.org/officeDocument/2006/relationships/image"/><Relationship Id="rId5" Target="../media/image25.emf" Type="http://schemas.openxmlformats.org/officeDocument/2006/relationships/image"/><Relationship Id="rId4" Target="../media/image24.emf"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6.xml" Type="http://schemas.openxmlformats.org/officeDocument/2006/relationships/slideLayout"/><Relationship Id="rId1" Target="../tags/tag5.xml" Type="http://schemas.openxmlformats.org/officeDocument/2006/relationships/tags"/><Relationship Id="rId6" Target="../media/image26.emf" Type="http://schemas.openxmlformats.org/officeDocument/2006/relationships/image"/><Relationship Id="rId5" Target="../media/image25.emf" Type="http://schemas.openxmlformats.org/officeDocument/2006/relationships/image"/><Relationship Id="rId4" Target="../media/image24.emf"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409445"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5a1c2956138ffd7323eeb4e0ae85989">
            <a:r>
              <a:rPr dirty="0" lang="en-US"/>
              <a:t>Paramètres de partage pour les options de catégorie et les ensembles de données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055"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13c9d5a7b0102e8ea22d81967a791e80">
            <a:r>
              <a:rPr dirty="0" lang="en-NO"/>
              <a:t>Dans cette vidéo, vous allez voir…</a:t>
            </a:r>
          </a:p>
        </p:txBody>
      </p:sp>
      <p:sp>
        <p:nvSpPr>
          <p:cNvPr id="4" name="TextBox 3">
            <a:extLst>
              <a:ext uri="{FF2B5EF4-FFF2-40B4-BE49-F238E27FC236}">
                <a16:creationId xmlns:a16="http://schemas.microsoft.com/office/drawing/2014/main" id="{8A41423D-6AE2-DDAA-1421-A96E978BBC1B}"/>
              </a:ext>
            </a:extLst>
          </p:cNvPr>
          <p:cNvSpPr txBox="1"/>
          <p:nvPr/>
        </p:nvSpPr>
        <p:spPr>
          <a:xfrm>
            <a:off x="6266121" y="2101036"/>
            <a:ext cx="4120790" cy="830997"/>
          </a:xfrm>
          <a:prstGeom prst="rect">
            <a:avLst/>
          </a:prstGeom>
          <a:noFill/>
        </p:spPr>
        <p:txBody>
          <a:bodyPr rtlCol="0" wrap="square">
            <a:spAutoFit/>
          </a:bodyPr>
          <a:lstStyle/>
          <a:p txid="1bc68e2b5fb98cdfb36f9c823d03c998">
            <a:pPr algn="l">
              <a:buClr>
                <a:srgbClr val="008CCF"/>
              </a:buClr>
            </a:pPr>
            <a:r>
              <a:rPr dirty="0" lang="en-US" sz="2400"/>
              <a:t>Comment peut-on les utiliser pour partager :</a:t>
            </a:r>
            <a:r>
              <a:rPr dirty="0" lang="en-NO" sz="2400"/>
            </a:r>
          </a:p>
        </p:txBody>
      </p:sp>
      <p:sp>
        <p:nvSpPr>
          <p:cNvPr id="5" name="TextBox 4">
            <a:extLst>
              <a:ext uri="{FF2B5EF4-FFF2-40B4-BE49-F238E27FC236}">
                <a16:creationId xmlns:a16="http://schemas.microsoft.com/office/drawing/2014/main" id="{972FA56C-AF31-2E88-96C0-4D21527B8B28}"/>
              </a:ext>
            </a:extLst>
          </p:cNvPr>
          <p:cNvSpPr txBox="1"/>
          <p:nvPr/>
        </p:nvSpPr>
        <p:spPr>
          <a:xfrm>
            <a:off x="6374573" y="2886636"/>
            <a:ext cx="2994731" cy="910827"/>
          </a:xfrm>
          <a:prstGeom prst="rect">
            <a:avLst/>
          </a:prstGeom>
          <a:noFill/>
        </p:spPr>
        <p:txBody>
          <a:bodyPr rtlCol="0" wrap="none">
            <a:spAutoFit/>
          </a:bodyPr>
          <a:lstStyle/>
          <a:p txid="52e0c487207ffc0fcd875b841618b340">
            <a:pPr algn="l" indent="-342900" marL="342900">
              <a:lnSpc>
                <a:spcPts val="3300"/>
              </a:lnSpc>
              <a:buClr>
                <a:srgbClr val="008CCF"/>
              </a:buClr>
              <a:buFont charset="-79" pitchFamily="2" typeface="Rubik"/>
              <a:buChar char="•"/>
            </a:pPr>
            <a:r>
              <a:rPr dirty="0" lang="en-US" sz="2400"/>
              <a:t>Les options de catégorie</a:t>
            </a:r>
            <a:r>
              <a:rPr dirty="0" lang="en-NO" sz="2400"/>
            </a:r>
          </a:p>
          <a:p txid="f99ac957e6d59cbb7b58eb2c50e062f1">
            <a:pPr algn="l" indent="-342900" marL="342900">
              <a:lnSpc>
                <a:spcPts val="3300"/>
              </a:lnSpc>
              <a:buClr>
                <a:srgbClr val="008CCF"/>
              </a:buClr>
              <a:buFont charset="-79" pitchFamily="2" typeface="Rubik"/>
              <a:buChar char="•"/>
            </a:pPr>
            <a:r>
              <a:rPr dirty="0" lang="en-NO" sz="2400"/>
              <a:t>Les ensembles de données</a:t>
            </a:r>
          </a:p>
        </p:txBody>
      </p:sp>
      <p:grpSp>
        <p:nvGrpSpPr>
          <p:cNvPr id="11" name="Group 10">
            <a:extLst>
              <a:ext uri="{FF2B5EF4-FFF2-40B4-BE49-F238E27FC236}">
                <a16:creationId xmlns:a16="http://schemas.microsoft.com/office/drawing/2014/main" id="{EEE68208-238C-6B0F-7108-640C0E57CFBD}"/>
              </a:ext>
            </a:extLst>
          </p:cNvPr>
          <p:cNvGrpSpPr/>
          <p:nvPr/>
        </p:nvGrpSpPr>
        <p:grpSpPr>
          <a:xfrm>
            <a:off x="3083432" y="2493706"/>
            <a:ext cx="2163782" cy="2327788"/>
            <a:chOff x="2429480" y="2493706"/>
            <a:chExt cx="2163782" cy="2327788"/>
          </a:xfrm>
        </p:grpSpPr>
        <p:sp>
          <p:nvSpPr>
            <p:cNvPr id="23" name="Freeform 22">
              <a:extLst>
                <a:ext uri="{FF2B5EF4-FFF2-40B4-BE49-F238E27FC236}">
                  <a16:creationId xmlns:a16="http://schemas.microsoft.com/office/drawing/2014/main" id="{605C9587-AA13-8587-5BDE-A8AA7DA8F2A6}"/>
                </a:ext>
              </a:extLst>
            </p:cNvPr>
            <p:cNvSpPr/>
            <p:nvPr/>
          </p:nvSpPr>
          <p:spPr>
            <a:xfrm>
              <a:off x="2429480" y="3217415"/>
              <a:ext cx="838169" cy="838169"/>
            </a:xfrm>
            <a:custGeom>
              <a:avLst/>
              <a:gdLst>
                <a:gd fmla="*/ 484421 w 968841" name="connsiteX0"/>
                <a:gd fmla="*/ 0 h 968841" name="connsiteY0"/>
                <a:gd fmla="*/ 0 w 968841" name="connsiteX1"/>
                <a:gd fmla="*/ 484421 h 968841" name="connsiteY1"/>
                <a:gd fmla="*/ 484421 w 968841" name="connsiteX2"/>
                <a:gd fmla="*/ 968842 h 968841" name="connsiteY2"/>
                <a:gd fmla="*/ 968842 w 968841" name="connsiteX3"/>
                <a:gd fmla="*/ 484421 h 968841" name="connsiteY3"/>
                <a:gd fmla="*/ 484421 w 968841" name="connsiteX4"/>
                <a:gd fmla="*/ 0 h 968841" name="connsiteY4"/>
                <a:gd fmla="*/ 484421 w 968841" name="connsiteX5"/>
                <a:gd fmla="*/ 187568 h 968841" name="connsiteY5"/>
                <a:gd fmla="*/ 620834 w 968841" name="connsiteX6"/>
                <a:gd fmla="*/ 323206 h 968841" name="connsiteY6"/>
                <a:gd fmla="*/ 485196 w 968841" name="connsiteX7"/>
                <a:gd fmla="*/ 459619 h 968841" name="connsiteY7"/>
                <a:gd fmla="*/ 348783 w 968841" name="connsiteX8"/>
                <a:gd fmla="*/ 323981 h 968841" name="connsiteY8"/>
                <a:gd fmla="*/ 348783 w 968841" name="connsiteX9"/>
                <a:gd fmla="*/ 323593 h 968841" name="connsiteY9"/>
                <a:gd fmla="*/ 484421 w 968841" name="connsiteX10"/>
                <a:gd fmla="*/ 187568 h 968841" name="connsiteY10"/>
                <a:gd fmla="*/ 755697 w 968841" name="connsiteX11"/>
                <a:gd fmla="*/ 732832 h 968841" name="connsiteY11"/>
                <a:gd fmla="*/ 213145 w 968841" name="connsiteX12"/>
                <a:gd fmla="*/ 732832 h 968841" name="connsiteY12"/>
                <a:gd fmla="*/ 213145 w 968841" name="connsiteX13"/>
                <a:gd fmla="*/ 628197 h 968841" name="connsiteY13"/>
                <a:gd fmla="*/ 240273 w 968841" name="connsiteX14"/>
                <a:gd fmla="*/ 573942 h 968841" name="connsiteY14"/>
                <a:gd fmla="*/ 372423 w 968841" name="connsiteX15"/>
                <a:gd fmla="*/ 511936 h 968841" name="connsiteY15"/>
                <a:gd fmla="*/ 484421 w 968841" name="connsiteX16"/>
                <a:gd fmla="*/ 495272 h 968841" name="connsiteY16"/>
                <a:gd fmla="*/ 596419 w 968841" name="connsiteX17"/>
                <a:gd fmla="*/ 511936 h 968841" name="connsiteY17"/>
                <a:gd fmla="*/ 728957 w 968841" name="connsiteX18"/>
                <a:gd fmla="*/ 576655 h 968841" name="connsiteY18"/>
                <a:gd fmla="*/ 756084 w 968841" name="connsiteX19"/>
                <a:gd fmla="*/ 630910 h 96884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68841" w="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cap="flat" w="38695">
              <a:solidFill>
                <a:schemeClr val="tx2"/>
              </a:solidFill>
              <a:prstDash val="solid"/>
              <a:miter/>
            </a:ln>
          </p:spPr>
          <p:txBody>
            <a:bodyPr anchor="ctr" rtlCol="0"/>
            <a:lstStyle/>
            <a:p>
              <a:endParaRPr dirty="0" lang="en-NO"/>
            </a:p>
          </p:txBody>
        </p:sp>
        <p:grpSp>
          <p:nvGrpSpPr>
            <p:cNvPr id="10" name="Group 9">
              <a:extLst>
                <a:ext uri="{FF2B5EF4-FFF2-40B4-BE49-F238E27FC236}">
                  <a16:creationId xmlns:a16="http://schemas.microsoft.com/office/drawing/2014/main" id="{DA781A33-7124-4FE0-B818-0397936E4D96}"/>
                </a:ext>
              </a:extLst>
            </p:cNvPr>
            <p:cNvGrpSpPr/>
            <p:nvPr/>
          </p:nvGrpSpPr>
          <p:grpSpPr>
            <a:xfrm>
              <a:off x="2908660" y="2493706"/>
              <a:ext cx="1072382" cy="1000311"/>
              <a:chOff x="2866244" y="2493706"/>
              <a:chExt cx="1072382" cy="1000311"/>
            </a:xfrm>
          </p:grpSpPr>
          <p:sp>
            <p:nvSpPr>
              <p:cNvPr id="24" name="Freeform 23">
                <a:extLst>
                  <a:ext uri="{FF2B5EF4-FFF2-40B4-BE49-F238E27FC236}">
                    <a16:creationId xmlns:a16="http://schemas.microsoft.com/office/drawing/2014/main" id="{559B44DA-2F9E-1AE4-C189-F8157C5AB437}"/>
                  </a:ext>
                </a:extLst>
              </p:cNvPr>
              <p:cNvSpPr/>
              <p:nvPr/>
            </p:nvSpPr>
            <p:spPr>
              <a:xfrm rot="20543381">
                <a:off x="2866244" y="2954314"/>
                <a:ext cx="754784" cy="539703"/>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25" name="Freeform 24">
                <a:extLst>
                  <a:ext uri="{FF2B5EF4-FFF2-40B4-BE49-F238E27FC236}">
                    <a16:creationId xmlns:a16="http://schemas.microsoft.com/office/drawing/2014/main" id="{B36183A0-AEEF-1219-C1B6-2C231B59A7C7}"/>
                  </a:ext>
                </a:extLst>
              </p:cNvPr>
              <p:cNvSpPr/>
              <p:nvPr/>
            </p:nvSpPr>
            <p:spPr>
              <a:xfrm>
                <a:off x="3335144" y="2493706"/>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cap="flat" w="38695">
                <a:solidFill>
                  <a:schemeClr val="tx2"/>
                </a:solidFill>
                <a:prstDash val="solid"/>
                <a:miter/>
              </a:ln>
            </p:spPr>
            <p:txBody>
              <a:bodyPr anchor="ctr" rtlCol="0"/>
              <a:lstStyle/>
              <a:p>
                <a:endParaRPr dirty="0" lang="en-NO"/>
              </a:p>
            </p:txBody>
          </p:sp>
        </p:grpSp>
        <p:grpSp>
          <p:nvGrpSpPr>
            <p:cNvPr id="9" name="Group 8">
              <a:extLst>
                <a:ext uri="{FF2B5EF4-FFF2-40B4-BE49-F238E27FC236}">
                  <a16:creationId xmlns:a16="http://schemas.microsoft.com/office/drawing/2014/main" id="{9A06474E-CE81-E51D-299F-778E98710D41}"/>
                </a:ext>
              </a:extLst>
            </p:cNvPr>
            <p:cNvGrpSpPr/>
            <p:nvPr/>
          </p:nvGrpSpPr>
          <p:grpSpPr>
            <a:xfrm>
              <a:off x="2953153" y="3848672"/>
              <a:ext cx="983396" cy="972822"/>
              <a:chOff x="3040063" y="3848672"/>
              <a:chExt cx="983396" cy="972822"/>
            </a:xfrm>
          </p:grpSpPr>
          <p:sp>
            <p:nvSpPr>
              <p:cNvPr id="29" name="Freeform 28">
                <a:extLst>
                  <a:ext uri="{FF2B5EF4-FFF2-40B4-BE49-F238E27FC236}">
                    <a16:creationId xmlns:a16="http://schemas.microsoft.com/office/drawing/2014/main" id="{5E5C16F8-9B7D-3B33-C729-9A004594779C}"/>
                  </a:ext>
                </a:extLst>
              </p:cNvPr>
              <p:cNvSpPr/>
              <p:nvPr/>
            </p:nvSpPr>
            <p:spPr>
              <a:xfrm>
                <a:off x="3419977" y="4218012"/>
                <a:ext cx="603482" cy="603482"/>
              </a:xfrm>
              <a:custGeom>
                <a:avLst/>
                <a:gdLst>
                  <a:gd fmla="*/ 697566 w 697566" name="connsiteX0"/>
                  <a:gd fmla="*/ 348783 h 697566" name="connsiteY0"/>
                  <a:gd fmla="*/ 348783 w 697566" name="connsiteX1"/>
                  <a:gd fmla="*/ 697566 h 697566" name="connsiteY1"/>
                  <a:gd fmla="*/ 0 w 697566" name="connsiteX2"/>
                  <a:gd fmla="*/ 348783 h 697566" name="connsiteY2"/>
                  <a:gd fmla="*/ 348783 w 697566" name="connsiteX3"/>
                  <a:gd fmla="*/ 0 h 697566" name="connsiteY3"/>
                  <a:gd fmla="*/ 697566 w 697566" name="connsiteX4"/>
                  <a:gd fmla="*/ 348783 h 69756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7566" w="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cap="flat" w="38695">
                <a:solidFill>
                  <a:schemeClr val="tx2"/>
                </a:solidFill>
                <a:prstDash val="solid"/>
                <a:miter/>
              </a:ln>
            </p:spPr>
            <p:txBody>
              <a:bodyPr anchor="ctr" rtlCol="0"/>
              <a:lstStyle/>
              <a:p>
                <a:endParaRPr lang="en-NO"/>
              </a:p>
            </p:txBody>
          </p:sp>
          <p:sp>
            <p:nvSpPr>
              <p:cNvPr id="30" name="Freeform 29">
                <a:extLst>
                  <a:ext uri="{FF2B5EF4-FFF2-40B4-BE49-F238E27FC236}">
                    <a16:creationId xmlns:a16="http://schemas.microsoft.com/office/drawing/2014/main" id="{369EDF7A-2BFA-9252-4EC0-B85A6FD1487F}"/>
                  </a:ext>
                </a:extLst>
              </p:cNvPr>
              <p:cNvSpPr/>
              <p:nvPr/>
            </p:nvSpPr>
            <p:spPr>
              <a:xfrm rot="4212652">
                <a:off x="2932522" y="3956213"/>
                <a:ext cx="754783" cy="539702"/>
              </a:xfrm>
              <a:custGeom>
                <a:avLst/>
                <a:gdLst>
                  <a:gd fmla="*/ 474345 w 552239" name="connsiteX0"/>
                  <a:gd fmla="*/ 0 h 427065" name="connsiteY0"/>
                  <a:gd fmla="*/ 0 w 552239" name="connsiteX1"/>
                  <a:gd fmla="*/ 284452 h 427065" name="connsiteY1"/>
                  <a:gd fmla="*/ 63556 w 552239" name="connsiteX2"/>
                  <a:gd fmla="*/ 427066 h 427065" name="connsiteY2"/>
                  <a:gd fmla="*/ 552240 w 552239" name="connsiteX3"/>
                  <a:gd fmla="*/ 134863 h 427065" name="connsiteY3"/>
                  <a:gd fmla="*/ 474345 w 552239" name="connsiteX4"/>
                  <a:gd fmla="*/ 0 h 42706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27065" w="552239">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cap="flat" w="38695">
                <a:solidFill>
                  <a:schemeClr val="tx2"/>
                </a:solidFill>
                <a:prstDash val="solid"/>
                <a:miter/>
              </a:ln>
            </p:spPr>
            <p:txBody>
              <a:bodyPr anchor="ctr" rtlCol="0"/>
              <a:lstStyle/>
              <a:p>
                <a:endParaRPr lang="en-NO"/>
              </a:p>
            </p:txBody>
          </p:sp>
        </p:grpSp>
        <p:pic>
          <p:nvPicPr>
            <p:cNvPr id="8" name="Graphic 7">
              <a:extLst>
                <a:ext uri="{FF2B5EF4-FFF2-40B4-BE49-F238E27FC236}">
                  <a16:creationId xmlns:a16="http://schemas.microsoft.com/office/drawing/2014/main" id="{BD40D61B-55B3-F2D9-82CD-0110EC2BE6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9108" y="3129422"/>
              <a:ext cx="1014154" cy="1014154"/>
            </a:xfrm>
            <a:prstGeom prst="rect">
              <a:avLst/>
            </a:prstGeom>
          </p:spPr>
        </p:pic>
      </p:grpSp>
      <p:sp>
        <p:nvSpPr>
          <p:cNvPr id="21" name="Rounded Rectangle 15">
            <a:extLst>
              <a:ext uri="{FF2B5EF4-FFF2-40B4-BE49-F238E27FC236}">
                <a16:creationId xmlns:a16="http://schemas.microsoft.com/office/drawing/2014/main" id="{29706A66-0FB3-03C5-B364-8E1E7F095C27}"/>
              </a:ext>
            </a:extLst>
          </p:cNvPr>
          <p:cNvSpPr/>
          <p:nvPr/>
        </p:nvSpPr>
        <p:spPr>
          <a:xfrm>
            <a:off x="2849520" y="146095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8ba93c420a94486f1488d384dafc0c">
            <a:pPr algn="ctr"/>
            <a:r>
              <a:rPr lang="es-ES" sz="2400"/>
              <a:t>Paramètres de partage</a:t>
            </a:r>
            <a:endParaRPr dirty="0" lang="en-NO" sz="2400"/>
          </a:p>
        </p:txBody>
      </p:sp>
      <p:pic>
        <p:nvPicPr>
          <p:cNvPr id="15" name="Picture 14">
            <a:extLst>
              <a:ext uri="{FF2B5EF4-FFF2-40B4-BE49-F238E27FC236}">
                <a16:creationId xmlns:a16="http://schemas.microsoft.com/office/drawing/2014/main" id="{A40CE32C-F704-22D3-1289-6AF105991FF5}"/>
              </a:ext>
            </a:extLst>
          </p:cNvPr>
          <p:cNvPicPr>
            <a:picLocks noChangeAspect="1"/>
          </p:cNvPicPr>
          <p:nvPr/>
        </p:nvPicPr>
        <p:blipFill>
          <a:blip r:embed="rId6"/>
          <a:stretch>
            <a:fillRect/>
          </a:stretch>
        </p:blipFill>
        <p:spPr>
          <a:xfrm>
            <a:off x="6057161" y="4187878"/>
            <a:ext cx="1263607" cy="1219853"/>
          </a:xfrm>
          <a:prstGeom prst="rect">
            <a:avLst/>
          </a:prstGeom>
        </p:spPr>
      </p:pic>
      <p:sp>
        <p:nvSpPr>
          <p:cNvPr id="16" name="Freeform: Shape 15">
            <a:extLst>
              <a:ext uri="{FF2B5EF4-FFF2-40B4-BE49-F238E27FC236}">
                <a16:creationId xmlns:a16="http://schemas.microsoft.com/office/drawing/2014/main" id="{8EB4803D-1CC5-FB05-CF55-68434642B5A2}"/>
              </a:ext>
            </a:extLst>
          </p:cNvPr>
          <p:cNvSpPr/>
          <p:nvPr/>
        </p:nvSpPr>
        <p:spPr>
          <a:xfrm rot="21573000">
            <a:off x="9848281" y="3973329"/>
            <a:ext cx="37336" cy="37336"/>
          </a:xfrm>
          <a:custGeom>
            <a:avLst/>
            <a:gdLst>
              <a:gd fmla="*/ 52609 w 52609" name="connsiteX0"/>
              <a:gd fmla="*/ 26305 h 52609" name="connsiteY0"/>
              <a:gd fmla="*/ 26305 w 52609" name="connsiteX1"/>
              <a:gd fmla="*/ 52610 h 52609" name="connsiteY1"/>
              <a:gd fmla="*/ 0 w 52609" name="connsiteX2"/>
              <a:gd fmla="*/ 26305 h 52609" name="connsiteY2"/>
              <a:gd fmla="*/ 26305 w 52609" name="connsiteX3"/>
              <a:gd fmla="*/ 0 h 52609" name="connsiteY3"/>
              <a:gd fmla="*/ 52609 w 52609" name="connsiteX4"/>
              <a:gd fmla="*/ 26305 h 5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609" w="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cap="flat" w="468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0F2C64A-01A1-90A7-140B-E47ACC4CCC5A}"/>
              </a:ext>
            </a:extLst>
          </p:cNvPr>
          <p:cNvSpPr/>
          <p:nvPr/>
        </p:nvSpPr>
        <p:spPr>
          <a:xfrm>
            <a:off x="8379951" y="5637937"/>
            <a:ext cx="2986284" cy="102609"/>
          </a:xfrm>
          <a:custGeom>
            <a:avLst/>
            <a:gdLst>
              <a:gd fmla="*/ 4206049 w 4207827" name="connsiteX0"/>
              <a:gd fmla="*/ 0 h 144582" name="connsiteY0"/>
              <a:gd fmla="*/ 2403751 w 4207827" name="connsiteX1"/>
              <a:gd fmla="*/ 0 h 144582" name="connsiteY1"/>
              <a:gd fmla="*/ 2362983 w 4207827" name="connsiteX2"/>
              <a:gd fmla="*/ 65715 h 144582" name="connsiteY2"/>
              <a:gd fmla="*/ 1840866 w 4207827" name="connsiteX3"/>
              <a:gd fmla="*/ 65715 h 144582" name="connsiteY3"/>
              <a:gd fmla="*/ 1800098 w 4207827" name="connsiteX4"/>
              <a:gd fmla="*/ 0 h 144582" name="connsiteY4"/>
              <a:gd fmla="*/ 1825 w 4207827" name="connsiteX5"/>
              <a:gd fmla="*/ 0 h 144582" name="connsiteY5"/>
              <a:gd fmla="*/ 0 w 4207827" name="connsiteX6"/>
              <a:gd fmla="*/ 3604 h 144582" name="connsiteY6"/>
              <a:gd fmla="*/ 238615 w 4207827" name="connsiteX7"/>
              <a:gd fmla="*/ 144583 h 144582" name="connsiteY7"/>
              <a:gd fmla="*/ 3969212 w 4207827" name="connsiteX8"/>
              <a:gd fmla="*/ 144583 h 144582" name="connsiteY8"/>
              <a:gd fmla="*/ 4207827 w 4207827" name="connsiteX9"/>
              <a:gd fmla="*/ 3604 h 144582" name="connsiteY9"/>
              <a:gd fmla="*/ 4206002 w 4207827" name="connsiteX10"/>
              <a:gd fmla="*/ 0 h 14458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44582" w="4207827">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cap="flat" w="468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BCDA8A66-FDA0-EE53-AC4D-0B47375B5B47}"/>
              </a:ext>
            </a:extLst>
          </p:cNvPr>
          <p:cNvSpPr/>
          <p:nvPr/>
        </p:nvSpPr>
        <p:spPr>
          <a:xfrm>
            <a:off x="9828283" y="4077530"/>
            <a:ext cx="1123992" cy="1392292"/>
          </a:xfrm>
          <a:custGeom>
            <a:avLst/>
            <a:gdLst>
              <a:gd fmla="*/ 1140513 w 1583762" name="connsiteX0"/>
              <a:gd fmla="*/ 0 h 1961811" name="connsiteY0"/>
              <a:gd fmla="*/ 1549126 w 1583762" name="connsiteX1"/>
              <a:gd fmla="*/ 0 h 1961811" name="connsiteY1"/>
              <a:gd fmla="*/ 1583762 w 1583762" name="connsiteX2"/>
              <a:gd fmla="*/ 34636 h 1961811" name="connsiteY2"/>
              <a:gd fmla="*/ 1583762 w 1583762" name="connsiteX3"/>
              <a:gd fmla="*/ 1927175 h 1961811" name="connsiteY3"/>
              <a:gd fmla="*/ 1549126 w 1583762" name="connsiteX4"/>
              <a:gd fmla="*/ 1961811 h 1961811" name="connsiteY4"/>
              <a:gd fmla="*/ 0 w 1583762" name="connsiteX5"/>
              <a:gd fmla="*/ 1961811 h 1961811" name="connsiteY5"/>
              <a:gd fmla="*/ 1140513 w 1583762" name="connsiteX6"/>
              <a:gd fmla="*/ 0 h 19618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61811" w="1583762">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cap="flat" w="468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949635B7-33ED-E87A-357C-F6EB1A778D57}"/>
              </a:ext>
            </a:extLst>
          </p:cNvPr>
          <p:cNvSpPr/>
          <p:nvPr/>
        </p:nvSpPr>
        <p:spPr>
          <a:xfrm>
            <a:off x="8666887" y="3946120"/>
            <a:ext cx="2399357" cy="1641990"/>
          </a:xfrm>
          <a:custGeom>
            <a:avLst/>
            <a:gdLst>
              <a:gd fmla="*/ 3319316 w 3380817" name="connsiteX0"/>
              <a:gd fmla="*/ 0 h 2313649" name="connsiteY0"/>
              <a:gd fmla="*/ 61503 w 3380817" name="connsiteX1"/>
              <a:gd fmla="*/ 0 h 2313649" name="connsiteY1"/>
              <a:gd fmla="*/ 0 w 3380817" name="connsiteX2"/>
              <a:gd fmla="*/ 61503 h 2313649" name="connsiteY2"/>
              <a:gd fmla="*/ 0 w 3380817" name="connsiteX3"/>
              <a:gd fmla="*/ 318466 h 2313649" name="connsiteY3"/>
              <a:gd fmla="*/ 128435 w 3380817" name="connsiteX4"/>
              <a:gd fmla="*/ 318887 h 2313649" name="connsiteY4"/>
              <a:gd fmla="*/ 128435 w 3380817" name="connsiteX5"/>
              <a:gd fmla="*/ 165037 h 2313649" name="connsiteY5"/>
              <a:gd fmla="*/ 163445 w 3380817" name="connsiteX6"/>
              <a:gd fmla="*/ 129745 h 2313649" name="connsiteY6"/>
              <a:gd fmla="*/ 3237921 w 3380817" name="connsiteX7"/>
              <a:gd fmla="*/ 129745 h 2313649" name="connsiteY7"/>
              <a:gd fmla="*/ 3272931 w 3380817" name="connsiteX8"/>
              <a:gd fmla="*/ 165037 h 2313649" name="connsiteY8"/>
              <a:gd fmla="*/ 3272931 w 3380817" name="connsiteX9"/>
              <a:gd fmla="*/ 2165229 h 2313649" name="connsiteY9"/>
              <a:gd fmla="*/ 3237921 w 3380817" name="connsiteX10"/>
              <a:gd fmla="*/ 2200520 h 2313649" name="connsiteY10"/>
              <a:gd fmla="*/ 163445 w 3380817" name="connsiteX11"/>
              <a:gd fmla="*/ 2200520 h 2313649" name="connsiteY11"/>
              <a:gd fmla="*/ 128435 w 3380817" name="connsiteX12"/>
              <a:gd fmla="*/ 2165229 h 2313649" name="connsiteY12"/>
              <a:gd fmla="*/ 128435 w 3380817" name="connsiteX13"/>
              <a:gd fmla="*/ 1989052 h 2313649" name="connsiteY13"/>
              <a:gd fmla="*/ 0 w 3380817" name="connsiteX14"/>
              <a:gd fmla="*/ 1989707 h 2313649" name="connsiteY14"/>
              <a:gd fmla="*/ 0 w 3380817" name="connsiteX15"/>
              <a:gd fmla="*/ 2252147 h 2313649" name="connsiteY15"/>
              <a:gd fmla="*/ 61503 w 3380817" name="connsiteX16"/>
              <a:gd fmla="*/ 2313649 h 2313649" name="connsiteY16"/>
              <a:gd fmla="*/ 3319316 w 3380817" name="connsiteX17"/>
              <a:gd fmla="*/ 2313649 h 2313649" name="connsiteY17"/>
              <a:gd fmla="*/ 3380818 w 3380817" name="connsiteX18"/>
              <a:gd fmla="*/ 2252147 h 2313649" name="connsiteY18"/>
              <a:gd fmla="*/ 3380818 w 3380817" name="connsiteX19"/>
              <a:gd fmla="*/ 61503 h 2313649" name="connsiteY19"/>
              <a:gd fmla="*/ 3319316 w 3380817" name="connsiteX20"/>
              <a:gd fmla="*/ 0 h 2313649"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2313649" w="3380817">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cap="flat" w="468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C1D44277-8712-1DC4-F1BF-64AEE7CF8088}"/>
              </a:ext>
            </a:extLst>
          </p:cNvPr>
          <p:cNvSpPr/>
          <p:nvPr/>
        </p:nvSpPr>
        <p:spPr>
          <a:xfrm>
            <a:off x="8665160" y="4172134"/>
            <a:ext cx="1727" cy="1186075"/>
          </a:xfrm>
          <a:custGeom>
            <a:avLst/>
            <a:gdLst>
              <a:gd fmla="*/ 0 w 2433" name="connsiteX0"/>
              <a:gd fmla="*/ 0 h 1671241" name="connsiteY0"/>
              <a:gd fmla="*/ 0 w 2433" name="connsiteX1"/>
              <a:gd fmla="*/ 1671242 h 1671241" name="connsiteY1"/>
              <a:gd fmla="*/ 2434 w 2433" name="connsiteX2"/>
              <a:gd fmla="*/ 1671242 h 1671241" name="connsiteY2"/>
              <a:gd fmla="*/ 2434 w 2433" name="connsiteX3"/>
              <a:gd fmla="*/ 0 h 1671241" name="connsiteY3"/>
              <a:gd fmla="*/ 0 w 2433" name="connsiteX4"/>
              <a:gd fmla="*/ 0 h 167124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1241" w="2433">
                <a:moveTo>
                  <a:pt x="0" y="0"/>
                </a:moveTo>
                <a:lnTo>
                  <a:pt x="0" y="1671242"/>
                </a:lnTo>
                <a:lnTo>
                  <a:pt x="2434" y="1671242"/>
                </a:lnTo>
                <a:lnTo>
                  <a:pt x="2434" y="0"/>
                </a:lnTo>
                <a:lnTo>
                  <a:pt x="0" y="0"/>
                </a:lnTo>
                <a:close/>
              </a:path>
            </a:pathLst>
          </a:custGeom>
          <a:solidFill>
            <a:srgbClr val="FFFFFF"/>
          </a:solidFill>
          <a:ln cap="flat" w="4680">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F06963A7-489E-34BB-B83D-E92301704DA3}"/>
              </a:ext>
            </a:extLst>
          </p:cNvPr>
          <p:cNvSpPr/>
          <p:nvPr/>
        </p:nvSpPr>
        <p:spPr>
          <a:xfrm>
            <a:off x="8299830" y="4969960"/>
            <a:ext cx="621472" cy="248004"/>
          </a:xfrm>
          <a:custGeom>
            <a:avLst/>
            <a:gdLst>
              <a:gd fmla="*/ 875687 w 875686" name="connsiteX0"/>
              <a:gd fmla="*/ 0 h 349450" name="connsiteY0"/>
              <a:gd fmla="*/ 405477 w 875686" name="connsiteX1"/>
              <a:gd fmla="*/ 0 h 349450" name="connsiteY1"/>
              <a:gd fmla="*/ 405477 w 875686" name="connsiteX2"/>
              <a:gd fmla="*/ 349451 h 349450" name="connsiteY2"/>
              <a:gd fmla="*/ 0 w 875686" name="connsiteX3"/>
              <a:gd fmla="*/ 349451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0"/>
                </a:moveTo>
                <a:lnTo>
                  <a:pt x="405477" y="0"/>
                </a:lnTo>
                <a:lnTo>
                  <a:pt x="405477" y="349451"/>
                </a:lnTo>
                <a:lnTo>
                  <a:pt x="0" y="349451"/>
                </a:lnTo>
              </a:path>
            </a:pathLst>
          </a:custGeom>
          <a:noFill/>
          <a:ln cap="rnd" w="83624">
            <a:solidFill>
              <a:srgbClr val="093371"/>
            </a:solidFill>
            <a:prstDash val="solid"/>
            <a:round/>
          </a:ln>
        </p:spPr>
        <p:txBody>
          <a:bodyPr anchor="ctr" rtlCol="0"/>
          <a:lstStyle/>
          <a:p>
            <a:endParaRPr lang="es-ES"/>
          </a:p>
        </p:txBody>
      </p:sp>
      <p:sp>
        <p:nvSpPr>
          <p:cNvPr id="26" name="Freeform: Shape 25">
            <a:extLst>
              <a:ext uri="{FF2B5EF4-FFF2-40B4-BE49-F238E27FC236}">
                <a16:creationId xmlns:a16="http://schemas.microsoft.com/office/drawing/2014/main" id="{D46524A6-9BB7-FE30-782E-17E0A550D1BB}"/>
              </a:ext>
            </a:extLst>
          </p:cNvPr>
          <p:cNvSpPr/>
          <p:nvPr/>
        </p:nvSpPr>
        <p:spPr>
          <a:xfrm>
            <a:off x="8299830" y="4775867"/>
            <a:ext cx="326564" cy="3321"/>
          </a:xfrm>
          <a:custGeom>
            <a:avLst/>
            <a:gdLst>
              <a:gd fmla="*/ 0 w 460146" name="connsiteX0"/>
              <a:gd fmla="*/ 0 h 4680" name="connsiteY0"/>
              <a:gd fmla="*/ 460146 w 460146" name="connsiteX1"/>
              <a:gd fmla="*/ 0 h 4680" name="connsiteY1"/>
            </a:gdLst>
            <a:ahLst/>
            <a:cxnLst>
              <a:cxn ang="0">
                <a:pos x="connsiteX0" y="connsiteY0"/>
              </a:cxn>
              <a:cxn ang="0">
                <a:pos x="connsiteX1" y="connsiteY1"/>
              </a:cxn>
            </a:cxnLst>
            <a:rect b="b" l="l" r="r" t="t"/>
            <a:pathLst>
              <a:path h="4680" w="460146">
                <a:moveTo>
                  <a:pt x="0" y="0"/>
                </a:moveTo>
                <a:lnTo>
                  <a:pt x="460146" y="0"/>
                </a:lnTo>
              </a:path>
            </a:pathLst>
          </a:custGeom>
          <a:ln cap="rnd" w="83624">
            <a:solidFill>
              <a:srgbClr val="093371"/>
            </a:solidFill>
            <a:prstDash val="solid"/>
            <a:round/>
          </a:ln>
        </p:spPr>
        <p:txBody>
          <a:bodyPr anchor="ctr" rtlCol="0"/>
          <a:lstStyle/>
          <a:p>
            <a:endParaRPr lang="es-ES"/>
          </a:p>
        </p:txBody>
      </p:sp>
      <p:sp>
        <p:nvSpPr>
          <p:cNvPr id="27" name="Freeform: Shape 26">
            <a:extLst>
              <a:ext uri="{FF2B5EF4-FFF2-40B4-BE49-F238E27FC236}">
                <a16:creationId xmlns:a16="http://schemas.microsoft.com/office/drawing/2014/main" id="{B2D4130D-0E33-453A-7BD7-0A300F18787A}"/>
              </a:ext>
            </a:extLst>
          </p:cNvPr>
          <p:cNvSpPr/>
          <p:nvPr/>
        </p:nvSpPr>
        <p:spPr>
          <a:xfrm>
            <a:off x="8765876" y="4778757"/>
            <a:ext cx="282550" cy="3321"/>
          </a:xfrm>
          <a:custGeom>
            <a:avLst/>
            <a:gdLst>
              <a:gd fmla="*/ 0 w 398128" name="connsiteX0"/>
              <a:gd fmla="*/ 0 h 4680" name="connsiteY0"/>
              <a:gd fmla="*/ 398129 w 398128" name="connsiteX1"/>
              <a:gd fmla="*/ 0 h 4680" name="connsiteY1"/>
            </a:gdLst>
            <a:ahLst/>
            <a:cxnLst>
              <a:cxn ang="0">
                <a:pos x="connsiteX0" y="connsiteY0"/>
              </a:cxn>
              <a:cxn ang="0">
                <a:pos x="connsiteX1" y="connsiteY1"/>
              </a:cxn>
            </a:cxnLst>
            <a:rect b="b" l="l" r="r" t="t"/>
            <a:pathLst>
              <a:path h="4680" w="398128">
                <a:moveTo>
                  <a:pt x="0" y="0"/>
                </a:moveTo>
                <a:lnTo>
                  <a:pt x="398129" y="0"/>
                </a:lnTo>
              </a:path>
            </a:pathLst>
          </a:custGeom>
          <a:ln cap="rnd" w="83624">
            <a:solidFill>
              <a:srgbClr val="093371"/>
            </a:solidFill>
            <a:prstDash val="solid"/>
            <a:round/>
          </a:ln>
        </p:spPr>
        <p:txBody>
          <a:bodyPr anchor="ctr" rtlCol="0"/>
          <a:lstStyle/>
          <a:p>
            <a:endParaRPr lang="es-ES"/>
          </a:p>
        </p:txBody>
      </p:sp>
      <p:sp>
        <p:nvSpPr>
          <p:cNvPr id="28" name="Freeform: Shape 27">
            <a:extLst>
              <a:ext uri="{FF2B5EF4-FFF2-40B4-BE49-F238E27FC236}">
                <a16:creationId xmlns:a16="http://schemas.microsoft.com/office/drawing/2014/main" id="{F852ADE5-619B-E26A-2B5D-753778253D53}"/>
              </a:ext>
            </a:extLst>
          </p:cNvPr>
          <p:cNvSpPr/>
          <p:nvPr/>
        </p:nvSpPr>
        <p:spPr>
          <a:xfrm>
            <a:off x="7930581" y="4628779"/>
            <a:ext cx="297299" cy="297299"/>
          </a:xfrm>
          <a:custGeom>
            <a:avLst/>
            <a:gdLst>
              <a:gd fmla="*/ 418910 w 418910" name="connsiteX0"/>
              <a:gd fmla="*/ 209455 h 418910" name="connsiteY0"/>
              <a:gd fmla="*/ 209455 w 418910" name="connsiteX1"/>
              <a:gd fmla="*/ 418910 h 418910" name="connsiteY1"/>
              <a:gd fmla="*/ 0 w 418910" name="connsiteX2"/>
              <a:gd fmla="*/ 209455 h 418910" name="connsiteY2"/>
              <a:gd fmla="*/ 209455 w 418910" name="connsiteX3"/>
              <a:gd fmla="*/ 0 h 418910" name="connsiteY3"/>
              <a:gd fmla="*/ 418910 w 418910" name="connsiteX4"/>
              <a:gd fmla="*/ 209455 h 4189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18910" w="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cap="flat" w="468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8FA8381D-62BE-730C-F8E5-73A090EF369E}"/>
              </a:ext>
            </a:extLst>
          </p:cNvPr>
          <p:cNvSpPr/>
          <p:nvPr/>
        </p:nvSpPr>
        <p:spPr>
          <a:xfrm>
            <a:off x="7953435" y="4201996"/>
            <a:ext cx="251559" cy="251559"/>
          </a:xfrm>
          <a:custGeom>
            <a:avLst/>
            <a:gdLst>
              <a:gd fmla="*/ 323380 w 354459" name="connsiteX0"/>
              <a:gd fmla="*/ 0 h 354459" name="connsiteY0"/>
              <a:gd fmla="*/ 354459 w 354459" name="connsiteX1"/>
              <a:gd fmla="*/ 31079 h 354459" name="connsiteY1"/>
              <a:gd fmla="*/ 354459 w 354459" name="connsiteX2"/>
              <a:gd fmla="*/ 323380 h 354459" name="connsiteY2"/>
              <a:gd fmla="*/ 323380 w 354459" name="connsiteX3"/>
              <a:gd fmla="*/ 354459 h 354459" name="connsiteY3"/>
              <a:gd fmla="*/ 31079 w 354459" name="connsiteX4"/>
              <a:gd fmla="*/ 354459 h 354459" name="connsiteY4"/>
              <a:gd fmla="*/ 0 w 354459" name="connsiteX5"/>
              <a:gd fmla="*/ 323380 h 354459" name="connsiteY5"/>
              <a:gd fmla="*/ 0 w 354459" name="connsiteX6"/>
              <a:gd fmla="*/ 31079 h 354459" name="connsiteY6"/>
              <a:gd fmla="*/ 31079 w 354459" name="connsiteX7"/>
              <a:gd fmla="*/ 0 h 35445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54459" w="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cap="flat" w="468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091B7A2A-A210-EADF-8964-095E4B013B7A}"/>
              </a:ext>
            </a:extLst>
          </p:cNvPr>
          <p:cNvSpPr/>
          <p:nvPr/>
        </p:nvSpPr>
        <p:spPr>
          <a:xfrm>
            <a:off x="7934117" y="5067271"/>
            <a:ext cx="290199" cy="270841"/>
          </a:xfrm>
          <a:custGeom>
            <a:avLst/>
            <a:gdLst>
              <a:gd fmla="*/ 25629 w 408905" name="connsiteX0"/>
              <a:gd fmla="*/ 381583 h 381629" name="connsiteY0"/>
              <a:gd fmla="*/ 383271 w 408905" name="connsiteX1"/>
              <a:gd fmla="*/ 381583 h 381629" name="connsiteY1"/>
              <a:gd fmla="*/ 405784 w 408905" name="connsiteX2"/>
              <a:gd fmla="*/ 343764 h 381629" name="connsiteY2"/>
              <a:gd fmla="*/ 226940 w 408905" name="connsiteX3"/>
              <a:gd fmla="*/ 13410 h 381629" name="connsiteY3"/>
              <a:gd fmla="*/ 181913 w 408905" name="connsiteX4"/>
              <a:gd fmla="*/ 13410 h 381629" name="connsiteY4"/>
              <a:gd fmla="*/ 3115 w 408905" name="connsiteX5"/>
              <a:gd fmla="*/ 343811 h 381629" name="connsiteY5"/>
              <a:gd fmla="*/ 25629 w 408905" name="connsiteX6"/>
              <a:gd fmla="*/ 381630 h 38162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1629" w="408905">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cap="flat" w="468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D0D690D4-DD62-D9B7-EDBC-9A5D87E397EB}"/>
              </a:ext>
            </a:extLst>
          </p:cNvPr>
          <p:cNvSpPr/>
          <p:nvPr/>
        </p:nvSpPr>
        <p:spPr>
          <a:xfrm>
            <a:off x="8299830" y="4328855"/>
            <a:ext cx="621472" cy="248004"/>
          </a:xfrm>
          <a:custGeom>
            <a:avLst/>
            <a:gdLst>
              <a:gd fmla="*/ 875687 w 875686" name="connsiteX0"/>
              <a:gd fmla="*/ 349451 h 349450" name="connsiteY0"/>
              <a:gd fmla="*/ 405477 w 875686" name="connsiteX1"/>
              <a:gd fmla="*/ 349451 h 349450" name="connsiteY1"/>
              <a:gd fmla="*/ 405477 w 875686" name="connsiteX2"/>
              <a:gd fmla="*/ 0 h 349450" name="connsiteY2"/>
              <a:gd fmla="*/ 0 w 875686" name="connsiteX3"/>
              <a:gd fmla="*/ 0 h 349450" name="connsiteY3"/>
            </a:gdLst>
            <a:ahLst/>
            <a:cxnLst>
              <a:cxn ang="0">
                <a:pos x="connsiteX0" y="connsiteY0"/>
              </a:cxn>
              <a:cxn ang="0">
                <a:pos x="connsiteX1" y="connsiteY1"/>
              </a:cxn>
              <a:cxn ang="0">
                <a:pos x="connsiteX2" y="connsiteY2"/>
              </a:cxn>
              <a:cxn ang="0">
                <a:pos x="connsiteX3" y="connsiteY3"/>
              </a:cxn>
            </a:cxnLst>
            <a:rect b="b" l="l" r="r" t="t"/>
            <a:pathLst>
              <a:path h="349450" w="875686">
                <a:moveTo>
                  <a:pt x="875687" y="349451"/>
                </a:moveTo>
                <a:lnTo>
                  <a:pt x="405477" y="349451"/>
                </a:lnTo>
                <a:lnTo>
                  <a:pt x="405477" y="0"/>
                </a:lnTo>
                <a:lnTo>
                  <a:pt x="0" y="0"/>
                </a:lnTo>
              </a:path>
            </a:pathLst>
          </a:custGeom>
          <a:noFill/>
          <a:ln cap="rnd" w="83624">
            <a:solidFill>
              <a:srgbClr val="093371"/>
            </a:solidFill>
            <a:prstDash val="solid"/>
            <a:round/>
          </a:ln>
        </p:spPr>
        <p:txBody>
          <a:bodyPr anchor="ctr" rtlCol="0"/>
          <a:lstStyle/>
          <a:p>
            <a:endParaRPr lang="es-ES"/>
          </a:p>
        </p:txBody>
      </p:sp>
    </p:spTree>
    <p:custDataLst>
      <p:tags r:id="rId1"/>
    </p:custDataLst>
    <p:extLst>
      <p:ext uri="{BB962C8B-B14F-4D97-AF65-F5344CB8AC3E}">
        <p14:creationId xmlns:p14="http://schemas.microsoft.com/office/powerpoint/2010/main" val="3320505591"/>
      </p:ext>
    </p:extLst>
  </p:cSld>
  <p:clrMapOvr>
    <a:masterClrMapping/>
  </p:clrMapOvr>
  <mc:AlternateContent xmlns:mc="http://schemas.openxmlformats.org/markup-compatibility/2006" xmlns:p14="http://schemas.microsoft.com/office/powerpoint/2010/main">
    <mc:Choice Requires="p14">
      <p:transition advClick="0" advTm="12528" p14:dur="2000" spd="slow"/>
    </mc:Choice>
    <mc:Fallback xmlns="">
      <p:transition advClick="0" advTm="1252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1"/>
                                        </p:tgtEl>
                                        <p:attrNameLst>
                                          <p:attrName>style.visibility</p:attrName>
                                        </p:attrNameLst>
                                      </p:cBhvr>
                                      <p:to>
                                        <p:strVal val="visible"/>
                                      </p:to>
                                    </p:set>
                                    <p:anim calcmode="lin" valueType="num">
                                      <p:cBhvr additive="base">
                                        <p:cTn dur="500" fill="hold" id="7"/>
                                        <p:tgtEl>
                                          <p:spTgt spid="21"/>
                                        </p:tgtEl>
                                        <p:attrNameLst>
                                          <p:attrName>ppt_x</p:attrName>
                                        </p:attrNameLst>
                                      </p:cBhvr>
                                      <p:tavLst>
                                        <p:tav tm="0">
                                          <p:val>
                                            <p:strVal val="0-#ppt_w/2"/>
                                          </p:val>
                                        </p:tav>
                                        <p:tav tm="100000">
                                          <p:val>
                                            <p:strVal val="#ppt_x"/>
                                          </p:val>
                                        </p:tav>
                                      </p:tavLst>
                                    </p:anim>
                                    <p:anim calcmode="lin" valueType="num">
                                      <p:cBhvr additive="base">
                                        <p:cTn dur="500" fill="hold" id="8"/>
                                        <p:tgtEl>
                                          <p:spTgt spid="21"/>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1"/>
                                        </p:tgtEl>
                                        <p:attrNameLst>
                                          <p:attrName>style.visibility</p:attrName>
                                        </p:attrNameLst>
                                      </p:cBhvr>
                                      <p:to>
                                        <p:strVal val="visible"/>
                                      </p:to>
                                    </p:set>
                                    <p:anim calcmode="lin" valueType="num">
                                      <p:cBhvr additive="base">
                                        <p:cTn dur="500" fill="hold" id="11"/>
                                        <p:tgtEl>
                                          <p:spTgt spid="11"/>
                                        </p:tgtEl>
                                        <p:attrNameLst>
                                          <p:attrName>ppt_x</p:attrName>
                                        </p:attrNameLst>
                                      </p:cBhvr>
                                      <p:tavLst>
                                        <p:tav tm="0">
                                          <p:val>
                                            <p:strVal val="0-#ppt_w/2"/>
                                          </p:val>
                                        </p:tav>
                                        <p:tav tm="100000">
                                          <p:val>
                                            <p:strVal val="#ppt_x"/>
                                          </p:val>
                                        </p:tav>
                                      </p:tavLst>
                                    </p:anim>
                                    <p:anim calcmode="lin" valueType="num">
                                      <p:cBhvr additive="base">
                                        <p:cTn dur="500" fill="hold" id="12"/>
                                        <p:tgtEl>
                                          <p:spTgt spid="11"/>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0" st="0"/>
                                            </p:txEl>
                                          </p:spTgt>
                                        </p:tgtEl>
                                        <p:attrNameLst>
                                          <p:attrName>style.visibility</p:attrName>
                                        </p:attrNameLst>
                                      </p:cBhvr>
                                      <p:to>
                                        <p:strVal val="visible"/>
                                      </p:to>
                                    </p:set>
                                    <p:animEffect filter="fade" transition="in">
                                      <p:cBhvr>
                                        <p:cTn dur="500" id="22"/>
                                        <p:tgtEl>
                                          <p:spTgt spid="5">
                                            <p:txEl>
                                              <p:pRg end="0" st="0"/>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1" st="1"/>
                                            </p:txEl>
                                          </p:spTgt>
                                        </p:tgtEl>
                                        <p:attrNameLst>
                                          <p:attrName>style.visibility</p:attrName>
                                        </p:attrNameLst>
                                      </p:cBhvr>
                                      <p:to>
                                        <p:strVal val="visible"/>
                                      </p:to>
                                    </p:set>
                                    <p:animEffect filter="fade" transition="in">
                                      <p:cBhvr>
                                        <p:cTn dur="500" id="27"/>
                                        <p:tgtEl>
                                          <p:spTgt spid="5">
                                            <p:txEl>
                                              <p:pRg end="1" st="1"/>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15"/>
                                        </p:tgtEl>
                                        <p:attrNameLst>
                                          <p:attrName>style.visibility</p:attrName>
                                        </p:attrNameLst>
                                      </p:cBhvr>
                                      <p:to>
                                        <p:strVal val="visible"/>
                                      </p:to>
                                    </p:set>
                                    <p:animEffect filter="fade" transition="in">
                                      <p:cBhvr>
                                        <p:cTn dur="500" id="32"/>
                                        <p:tgtEl>
                                          <p:spTgt spid="15"/>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17"/>
                                        </p:tgtEl>
                                        <p:attrNameLst>
                                          <p:attrName>style.visibility</p:attrName>
                                        </p:attrNameLst>
                                      </p:cBhvr>
                                      <p:to>
                                        <p:strVal val="visible"/>
                                      </p:to>
                                    </p:set>
                                    <p:animEffect filter="fade" transition="in">
                                      <p:cBhvr>
                                        <p:cTn dur="500" id="38"/>
                                        <p:tgtEl>
                                          <p:spTgt spid="17"/>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18"/>
                                        </p:tgtEl>
                                        <p:attrNameLst>
                                          <p:attrName>style.visibility</p:attrName>
                                        </p:attrNameLst>
                                      </p:cBhvr>
                                      <p:to>
                                        <p:strVal val="visible"/>
                                      </p:to>
                                    </p:set>
                                    <p:animEffect filter="fade" transition="in">
                                      <p:cBhvr>
                                        <p:cTn dur="500" id="41"/>
                                        <p:tgtEl>
                                          <p:spTgt spid="1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19"/>
                                        </p:tgtEl>
                                        <p:attrNameLst>
                                          <p:attrName>style.visibility</p:attrName>
                                        </p:attrNameLst>
                                      </p:cBhvr>
                                      <p:to>
                                        <p:strVal val="visible"/>
                                      </p:to>
                                    </p:set>
                                    <p:animEffect filter="fade" transition="in">
                                      <p:cBhvr>
                                        <p:cTn dur="500" id="44"/>
                                        <p:tgtEl>
                                          <p:spTgt spid="19"/>
                                        </p:tgtEl>
                                      </p:cBhvr>
                                    </p:animEffect>
                                  </p:childTnLst>
                                </p:cTn>
                              </p:par>
                              <p:par>
                                <p:cTn fill="hold" grpId="0"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22"/>
                                        </p:tgtEl>
                                        <p:attrNameLst>
                                          <p:attrName>style.visibility</p:attrName>
                                        </p:attrNameLst>
                                      </p:cBhvr>
                                      <p:to>
                                        <p:strVal val="visible"/>
                                      </p:to>
                                    </p:set>
                                    <p:animEffect filter="fade" transition="in">
                                      <p:cBhvr>
                                        <p:cTn dur="500" id="50"/>
                                        <p:tgtEl>
                                          <p:spTgt spid="22"/>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par>
                                <p:cTn fill="hold" grpId="0" id="54" nodeType="withEffect" presetClass="entr" presetID="10" presetSubtype="0">
                                  <p:stCondLst>
                                    <p:cond delay="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33"/>
                                        </p:tgtEl>
                                        <p:attrNameLst>
                                          <p:attrName>style.visibility</p:attrName>
                                        </p:attrNameLst>
                                      </p:cBhvr>
                                      <p:to>
                                        <p:strVal val="visible"/>
                                      </p:to>
                                    </p:set>
                                    <p:animEffect filter="fade" transition="in">
                                      <p:cBhvr>
                                        <p:cTn dur="500" id="59"/>
                                        <p:tgtEl>
                                          <p:spTgt spid="33"/>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2" presetSubtype="8">
                                  <p:stCondLst>
                                    <p:cond delay="0"/>
                                  </p:stCondLst>
                                  <p:childTnLst>
                                    <p:set>
                                      <p:cBhvr>
                                        <p:cTn dur="1" fill="hold" id="63">
                                          <p:stCondLst>
                                            <p:cond delay="0"/>
                                          </p:stCondLst>
                                        </p:cTn>
                                        <p:tgtEl>
                                          <p:spTgt spid="28"/>
                                        </p:tgtEl>
                                        <p:attrNameLst>
                                          <p:attrName>style.visibility</p:attrName>
                                        </p:attrNameLst>
                                      </p:cBhvr>
                                      <p:to>
                                        <p:strVal val="visible"/>
                                      </p:to>
                                    </p:set>
                                    <p:anim calcmode="lin" valueType="num">
                                      <p:cBhvr additive="base">
                                        <p:cTn dur="500" id="64"/>
                                        <p:tgtEl>
                                          <p:spTgt spid="28"/>
                                        </p:tgtEl>
                                        <p:attrNameLst>
                                          <p:attrName>ppt_x</p:attrName>
                                        </p:attrNameLst>
                                      </p:cBhvr>
                                      <p:tavLst>
                                        <p:tav tm="0">
                                          <p:val>
                                            <p:strVal val="#ppt_x-#ppt_w*1.125000"/>
                                          </p:val>
                                        </p:tav>
                                        <p:tav tm="100000">
                                          <p:val>
                                            <p:strVal val="#ppt_x"/>
                                          </p:val>
                                        </p:tav>
                                      </p:tavLst>
                                    </p:anim>
                                    <p:animEffect filter="wipe(right)" transition="in">
                                      <p:cBhvr>
                                        <p:cTn dur="500" id="65"/>
                                        <p:tgtEl>
                                          <p:spTgt spid="28"/>
                                        </p:tgtEl>
                                      </p:cBhvr>
                                    </p:animEffect>
                                  </p:childTnLst>
                                </p:cTn>
                              </p:par>
                              <p:par>
                                <p:cTn fill="hold" grpId="0" id="66" nodeType="withEffect" presetClass="entr" presetID="12" presetSubtype="8">
                                  <p:stCondLst>
                                    <p:cond delay="0"/>
                                  </p:stCondLst>
                                  <p:childTnLst>
                                    <p:set>
                                      <p:cBhvr>
                                        <p:cTn dur="1" fill="hold" id="67">
                                          <p:stCondLst>
                                            <p:cond delay="0"/>
                                          </p:stCondLst>
                                        </p:cTn>
                                        <p:tgtEl>
                                          <p:spTgt spid="31"/>
                                        </p:tgtEl>
                                        <p:attrNameLst>
                                          <p:attrName>style.visibility</p:attrName>
                                        </p:attrNameLst>
                                      </p:cBhvr>
                                      <p:to>
                                        <p:strVal val="visible"/>
                                      </p:to>
                                    </p:set>
                                    <p:anim calcmode="lin" valueType="num">
                                      <p:cBhvr additive="base">
                                        <p:cTn dur="500" id="68"/>
                                        <p:tgtEl>
                                          <p:spTgt spid="31"/>
                                        </p:tgtEl>
                                        <p:attrNameLst>
                                          <p:attrName>ppt_x</p:attrName>
                                        </p:attrNameLst>
                                      </p:cBhvr>
                                      <p:tavLst>
                                        <p:tav tm="0">
                                          <p:val>
                                            <p:strVal val="#ppt_x-#ppt_w*1.125000"/>
                                          </p:val>
                                        </p:tav>
                                        <p:tav tm="100000">
                                          <p:val>
                                            <p:strVal val="#ppt_x"/>
                                          </p:val>
                                        </p:tav>
                                      </p:tavLst>
                                    </p:anim>
                                    <p:animEffect filter="wipe(right)" transition="in">
                                      <p:cBhvr>
                                        <p:cTn dur="500" id="69"/>
                                        <p:tgtEl>
                                          <p:spTgt spid="31"/>
                                        </p:tgtEl>
                                      </p:cBhvr>
                                    </p:animEffect>
                                  </p:childTnLst>
                                </p:cTn>
                              </p:par>
                              <p:par>
                                <p:cTn fill="hold" grpId="0" id="70" nodeType="withEffect" presetClass="entr" presetID="12" presetSubtype="8">
                                  <p:stCondLst>
                                    <p:cond delay="0"/>
                                  </p:stCondLst>
                                  <p:childTnLst>
                                    <p:set>
                                      <p:cBhvr>
                                        <p:cTn dur="1" fill="hold" id="71">
                                          <p:stCondLst>
                                            <p:cond delay="0"/>
                                          </p:stCondLst>
                                        </p:cTn>
                                        <p:tgtEl>
                                          <p:spTgt spid="32"/>
                                        </p:tgtEl>
                                        <p:attrNameLst>
                                          <p:attrName>style.visibility</p:attrName>
                                        </p:attrNameLst>
                                      </p:cBhvr>
                                      <p:to>
                                        <p:strVal val="visible"/>
                                      </p:to>
                                    </p:set>
                                    <p:anim calcmode="lin" valueType="num">
                                      <p:cBhvr additive="base">
                                        <p:cTn dur="500" id="72"/>
                                        <p:tgtEl>
                                          <p:spTgt spid="32"/>
                                        </p:tgtEl>
                                        <p:attrNameLst>
                                          <p:attrName>ppt_x</p:attrName>
                                        </p:attrNameLst>
                                      </p:cBhvr>
                                      <p:tavLst>
                                        <p:tav tm="0">
                                          <p:val>
                                            <p:strVal val="#ppt_x-#ppt_w*1.125000"/>
                                          </p:val>
                                        </p:tav>
                                        <p:tav tm="100000">
                                          <p:val>
                                            <p:strVal val="#ppt_x"/>
                                          </p:val>
                                        </p:tav>
                                      </p:tavLst>
                                    </p:anim>
                                    <p:animEffect filter="wipe(right)" transition="in">
                                      <p:cBhvr>
                                        <p:cTn dur="500" id="7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21"/>
      <p:bldP animBg="1" grpId="0" spid="16"/>
      <p:bldP animBg="1" grpId="0" spid="17"/>
      <p:bldP animBg="1" grpId="0" spid="18"/>
      <p:bldP animBg="1" grpId="0" spid="19"/>
      <p:bldP animBg="1" grpId="0" spid="20"/>
      <p:bldP animBg="1" grpId="0" spid="22"/>
      <p:bldP animBg="1" grpId="0" spid="26"/>
      <p:bldP animBg="1" grpId="0" spid="27"/>
      <p:bldP animBg="1" grpId="0" spid="28"/>
      <p:bldP animBg="1" grpId="0" spid="31"/>
      <p:bldP animBg="1" grpId="0" spid="32"/>
      <p:bldP animBg="1" grpId="0" spid="3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a4fc3399b0b59cb6c6a23b80f3c96f77">
            <a:r>
              <a:rPr lang="es-ES"/>
              <a:t>Exemple du RMNCAH</a:t>
            </a:r>
            <a:endParaRPr dirty="0" lang="en-NO"/>
          </a:p>
        </p:txBody>
      </p:sp>
      <p:pic>
        <p:nvPicPr>
          <p:cNvPr id="38" name="Picture 37">
            <a:extLst>
              <a:ext uri="{FF2B5EF4-FFF2-40B4-BE49-F238E27FC236}">
                <a16:creationId xmlns:a16="http://schemas.microsoft.com/office/drawing/2014/main" id="{D3E6610B-329B-1B10-350B-8C34628E4750}"/>
              </a:ext>
            </a:extLst>
          </p:cNvPr>
          <p:cNvPicPr>
            <a:picLocks noChangeAspect="1"/>
          </p:cNvPicPr>
          <p:nvPr/>
        </p:nvPicPr>
        <p:blipFill>
          <a:blip r:embed="rId4"/>
          <a:stretch>
            <a:fillRect/>
          </a:stretch>
        </p:blipFill>
        <p:spPr>
          <a:xfrm>
            <a:off x="2654239" y="1634397"/>
            <a:ext cx="1133593" cy="1094341"/>
          </a:xfrm>
          <a:prstGeom prst="rect">
            <a:avLst/>
          </a:prstGeom>
        </p:spPr>
      </p:pic>
      <p:sp>
        <p:nvSpPr>
          <p:cNvPr id="6" name="TextBox 5">
            <a:extLst>
              <a:ext uri="{FF2B5EF4-FFF2-40B4-BE49-F238E27FC236}">
                <a16:creationId xmlns:a16="http://schemas.microsoft.com/office/drawing/2014/main" id="{38A218C5-0411-0DCE-7F05-F26AEDB7BC6F}"/>
              </a:ext>
            </a:extLst>
          </p:cNvPr>
          <p:cNvSpPr txBox="1"/>
          <p:nvPr/>
        </p:nvSpPr>
        <p:spPr>
          <a:xfrm>
            <a:off x="1737941" y="2819239"/>
            <a:ext cx="2946175" cy="461665"/>
          </a:xfrm>
          <a:prstGeom prst="rect">
            <a:avLst/>
          </a:prstGeom>
          <a:noFill/>
        </p:spPr>
        <p:txBody>
          <a:bodyPr rtlCol="0" wrap="square">
            <a:spAutoFit/>
          </a:bodyPr>
          <a:lstStyle/>
          <a:p txid="499f743757976ee5d0ee4ee6aca79416">
            <a:pPr algn="ctr">
              <a:buClr>
                <a:srgbClr val="008CCF"/>
              </a:buClr>
            </a:pPr>
            <a:r>
              <a:rPr dirty="0" lang="en-US" sz="2400"/>
              <a:t>Compte personnel</a:t>
            </a:r>
            <a:r>
              <a:rPr dirty="0" lang="en-NO" sz="2400"/>
            </a:r>
          </a:p>
        </p:txBody>
      </p:sp>
      <p:pic>
        <p:nvPicPr>
          <p:cNvPr id="39" name="Picture 38">
            <a:extLst>
              <a:ext uri="{FF2B5EF4-FFF2-40B4-BE49-F238E27FC236}">
                <a16:creationId xmlns:a16="http://schemas.microsoft.com/office/drawing/2014/main" id="{A2894F05-7677-9609-5085-7F84A15B63D5}"/>
              </a:ext>
            </a:extLst>
          </p:cNvPr>
          <p:cNvPicPr>
            <a:picLocks noChangeAspect="1"/>
          </p:cNvPicPr>
          <p:nvPr/>
        </p:nvPicPr>
        <p:blipFill>
          <a:blip r:embed="rId4"/>
          <a:stretch>
            <a:fillRect/>
          </a:stretch>
        </p:blipFill>
        <p:spPr>
          <a:xfrm>
            <a:off x="2211811" y="4206342"/>
            <a:ext cx="836387" cy="807426"/>
          </a:xfrm>
          <a:prstGeom prst="rect">
            <a:avLst/>
          </a:prstGeom>
        </p:spPr>
      </p:pic>
      <p:pic>
        <p:nvPicPr>
          <p:cNvPr id="40" name="Picture 39">
            <a:extLst>
              <a:ext uri="{FF2B5EF4-FFF2-40B4-BE49-F238E27FC236}">
                <a16:creationId xmlns:a16="http://schemas.microsoft.com/office/drawing/2014/main" id="{BBE1FB62-91CA-9962-1E79-5ABEAE067086}"/>
              </a:ext>
            </a:extLst>
          </p:cNvPr>
          <p:cNvPicPr>
            <a:picLocks noChangeAspect="1"/>
          </p:cNvPicPr>
          <p:nvPr/>
        </p:nvPicPr>
        <p:blipFill>
          <a:blip r:embed="rId4"/>
          <a:stretch>
            <a:fillRect/>
          </a:stretch>
        </p:blipFill>
        <p:spPr>
          <a:xfrm>
            <a:off x="2792836" y="3999866"/>
            <a:ext cx="836387" cy="807426"/>
          </a:xfrm>
          <a:prstGeom prst="rect">
            <a:avLst/>
          </a:prstGeom>
        </p:spPr>
      </p:pic>
      <p:pic>
        <p:nvPicPr>
          <p:cNvPr id="41" name="Picture 40">
            <a:extLst>
              <a:ext uri="{FF2B5EF4-FFF2-40B4-BE49-F238E27FC236}">
                <a16:creationId xmlns:a16="http://schemas.microsoft.com/office/drawing/2014/main" id="{A73C1541-EAC1-145C-883B-5D8B53837F8E}"/>
              </a:ext>
            </a:extLst>
          </p:cNvPr>
          <p:cNvPicPr>
            <a:picLocks noChangeAspect="1"/>
          </p:cNvPicPr>
          <p:nvPr/>
        </p:nvPicPr>
        <p:blipFill>
          <a:blip r:embed="rId4"/>
          <a:stretch>
            <a:fillRect/>
          </a:stretch>
        </p:blipFill>
        <p:spPr>
          <a:xfrm>
            <a:off x="3368830" y="4206342"/>
            <a:ext cx="836387" cy="807426"/>
          </a:xfrm>
          <a:prstGeom prst="rect">
            <a:avLst/>
          </a:prstGeom>
        </p:spPr>
      </p:pic>
      <p:sp>
        <p:nvSpPr>
          <p:cNvPr id="8" name="TextBox 7">
            <a:extLst>
              <a:ext uri="{FF2B5EF4-FFF2-40B4-BE49-F238E27FC236}">
                <a16:creationId xmlns:a16="http://schemas.microsoft.com/office/drawing/2014/main" id="{536FE5F6-FE4D-C7B2-B873-6726F86980FE}"/>
              </a:ext>
            </a:extLst>
          </p:cNvPr>
          <p:cNvSpPr txBox="1"/>
          <p:nvPr/>
        </p:nvSpPr>
        <p:spPr>
          <a:xfrm>
            <a:off x="1953881" y="5091200"/>
            <a:ext cx="2730235" cy="461665"/>
          </a:xfrm>
          <a:prstGeom prst="rect">
            <a:avLst/>
          </a:prstGeom>
          <a:noFill/>
        </p:spPr>
        <p:txBody>
          <a:bodyPr rtlCol="0" wrap="none">
            <a:spAutoFit/>
          </a:bodyPr>
          <a:lstStyle/>
          <a:p txid="30ed41324a422e06a094398239f430b7">
            <a:pPr algn="ctr">
              <a:buClr>
                <a:srgbClr val="008CCF"/>
              </a:buClr>
            </a:pPr>
            <a:r>
              <a:rPr dirty="0" lang="en-NO" sz="2400"/>
              <a:t>Administrateurs de l'académie</a:t>
            </a:r>
          </a:p>
        </p:txBody>
      </p:sp>
      <p:cxnSp>
        <p:nvCxnSpPr>
          <p:cNvPr id="42" name="Straight Arrow Connector 41">
            <a:extLst>
              <a:ext uri="{FF2B5EF4-FFF2-40B4-BE49-F238E27FC236}">
                <a16:creationId xmlns:a16="http://schemas.microsoft.com/office/drawing/2014/main" id="{E369B167-2495-FFCB-6C4D-A2DF8034C516}"/>
              </a:ext>
            </a:extLst>
          </p:cNvPr>
          <p:cNvCxnSpPr>
            <a:cxnSpLocks/>
          </p:cNvCxnSpPr>
          <p:nvPr/>
        </p:nvCxnSpPr>
        <p:spPr>
          <a:xfrm>
            <a:off x="4517460" y="2302056"/>
            <a:ext cx="735538" cy="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9858C09-06CE-2875-421F-67CC294C85D3}"/>
              </a:ext>
            </a:extLst>
          </p:cNvPr>
          <p:cNvCxnSpPr>
            <a:cxnSpLocks/>
          </p:cNvCxnSpPr>
          <p:nvPr/>
        </p:nvCxnSpPr>
        <p:spPr>
          <a:xfrm>
            <a:off x="4517460" y="4563530"/>
            <a:ext cx="693041" cy="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9D03A593-C6FF-64DC-37F2-E6CAE4D8C5A9}"/>
              </a:ext>
            </a:extLst>
          </p:cNvPr>
          <p:cNvPicPr>
            <a:picLocks noChangeAspect="1"/>
          </p:cNvPicPr>
          <p:nvPr/>
        </p:nvPicPr>
        <p:blipFill>
          <a:blip r:embed="rId5"/>
          <a:stretch>
            <a:fillRect/>
          </a:stretch>
        </p:blipFill>
        <p:spPr>
          <a:xfrm>
            <a:off x="6482927" y="2098867"/>
            <a:ext cx="714038" cy="398092"/>
          </a:xfrm>
          <a:prstGeom prst="rect">
            <a:avLst/>
          </a:prstGeom>
        </p:spPr>
      </p:pic>
      <p:pic>
        <p:nvPicPr>
          <p:cNvPr id="45" name="Picture 44">
            <a:extLst>
              <a:ext uri="{FF2B5EF4-FFF2-40B4-BE49-F238E27FC236}">
                <a16:creationId xmlns:a16="http://schemas.microsoft.com/office/drawing/2014/main" id="{7C8F562B-6A95-0746-D8E9-281AD3DC80F9}"/>
              </a:ext>
            </a:extLst>
          </p:cNvPr>
          <p:cNvPicPr>
            <a:picLocks noChangeAspect="1"/>
          </p:cNvPicPr>
          <p:nvPr/>
        </p:nvPicPr>
        <p:blipFill>
          <a:blip r:embed="rId6"/>
          <a:stretch>
            <a:fillRect/>
          </a:stretch>
        </p:blipFill>
        <p:spPr>
          <a:xfrm>
            <a:off x="5707549" y="1946019"/>
            <a:ext cx="572645" cy="572645"/>
          </a:xfrm>
          <a:prstGeom prst="rect">
            <a:avLst/>
          </a:prstGeom>
        </p:spPr>
      </p:pic>
      <p:pic>
        <p:nvPicPr>
          <p:cNvPr id="46" name="Picture 45">
            <a:extLst>
              <a:ext uri="{FF2B5EF4-FFF2-40B4-BE49-F238E27FC236}">
                <a16:creationId xmlns:a16="http://schemas.microsoft.com/office/drawing/2014/main" id="{0A7FADCF-D7DC-5375-726D-CD60CCAD4430}"/>
              </a:ext>
            </a:extLst>
          </p:cNvPr>
          <p:cNvPicPr>
            <a:picLocks noChangeAspect="1"/>
          </p:cNvPicPr>
          <p:nvPr/>
        </p:nvPicPr>
        <p:blipFill>
          <a:blip r:embed="rId5"/>
          <a:stretch>
            <a:fillRect/>
          </a:stretch>
        </p:blipFill>
        <p:spPr>
          <a:xfrm>
            <a:off x="6045089" y="4364484"/>
            <a:ext cx="714038" cy="398092"/>
          </a:xfrm>
          <a:prstGeom prst="rect">
            <a:avLst/>
          </a:prstGeom>
        </p:spPr>
      </p:pic>
      <p:sp>
        <p:nvSpPr>
          <p:cNvPr id="10" name="TextBox 9">
            <a:extLst>
              <a:ext uri="{FF2B5EF4-FFF2-40B4-BE49-F238E27FC236}">
                <a16:creationId xmlns:a16="http://schemas.microsoft.com/office/drawing/2014/main" id="{3B1FAC6F-D2A5-F5C9-DA90-316C84C182E7}"/>
              </a:ext>
            </a:extLst>
          </p:cNvPr>
          <p:cNvSpPr txBox="1"/>
          <p:nvPr/>
        </p:nvSpPr>
        <p:spPr>
          <a:xfrm>
            <a:off x="5358392" y="2819239"/>
            <a:ext cx="2087431" cy="830997"/>
          </a:xfrm>
          <a:prstGeom prst="rect">
            <a:avLst/>
          </a:prstGeom>
          <a:noFill/>
        </p:spPr>
        <p:txBody>
          <a:bodyPr rtlCol="0" wrap="none">
            <a:spAutoFit/>
          </a:bodyPr>
          <a:lstStyle/>
          <a:p txid="add2b7fd9da3c7eb22198ab115e9cca3">
            <a:pPr algn="ctr">
              <a:buClr>
                <a:srgbClr val="008CCF"/>
              </a:buClr>
            </a:pPr>
            <a:r>
              <a:rPr dirty="0" lang="en-NO" sz="2400"/>
              <a:t>Capturer et visualiser les données</a:t>
            </a:r>
            <a:br>
              <a:rPr dirty="0" lang="en-NO" sz="2400"/>
            </a:br>
            <a:r>
              <a:rPr dirty="0" lang="en-NO" sz="2400"/>
            </a:r>
          </a:p>
        </p:txBody>
      </p:sp>
      <p:sp>
        <p:nvSpPr>
          <p:cNvPr id="11" name="TextBox 10">
            <a:extLst>
              <a:ext uri="{FF2B5EF4-FFF2-40B4-BE49-F238E27FC236}">
                <a16:creationId xmlns:a16="http://schemas.microsoft.com/office/drawing/2014/main" id="{F7614EF1-7079-868F-FA70-7B89FC0623E4}"/>
              </a:ext>
            </a:extLst>
          </p:cNvPr>
          <p:cNvSpPr txBox="1"/>
          <p:nvPr/>
        </p:nvSpPr>
        <p:spPr>
          <a:xfrm>
            <a:off x="5348978" y="5091200"/>
            <a:ext cx="2215286" cy="461665"/>
          </a:xfrm>
          <a:prstGeom prst="rect">
            <a:avLst/>
          </a:prstGeom>
          <a:noFill/>
        </p:spPr>
        <p:txBody>
          <a:bodyPr rtlCol="0" wrap="none">
            <a:spAutoFit/>
          </a:bodyPr>
          <a:lstStyle/>
          <a:p txid="c2e90e724a155b88d33d3f5d4f52335a">
            <a:pPr algn="ctr">
              <a:buClr>
                <a:srgbClr val="008CCF"/>
              </a:buClr>
            </a:pPr>
            <a:r>
              <a:rPr dirty="0" lang="en-US" sz="2400"/>
              <a:t>Visualiser les données</a:t>
            </a:r>
            <a:r>
              <a:rPr dirty="0" lang="en-NO" sz="2400"/>
            </a:r>
          </a:p>
        </p:txBody>
      </p:sp>
      <p:sp>
        <p:nvSpPr>
          <p:cNvPr id="47" name="Right Brace 46">
            <a:extLst>
              <a:ext uri="{FF2B5EF4-FFF2-40B4-BE49-F238E27FC236}">
                <a16:creationId xmlns:a16="http://schemas.microsoft.com/office/drawing/2014/main" id="{69432B9F-3270-95E5-DD06-42BB313C0170}"/>
              </a:ext>
            </a:extLst>
          </p:cNvPr>
          <p:cNvSpPr/>
          <p:nvPr/>
        </p:nvSpPr>
        <p:spPr>
          <a:xfrm>
            <a:off x="7712484" y="1861628"/>
            <a:ext cx="502301" cy="3624775"/>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4" name="TextBox 13">
            <a:extLst>
              <a:ext uri="{FF2B5EF4-FFF2-40B4-BE49-F238E27FC236}">
                <a16:creationId xmlns:a16="http://schemas.microsoft.com/office/drawing/2014/main" id="{600D0F0A-CBF4-674F-3976-3ACBD03EFDF9}"/>
              </a:ext>
            </a:extLst>
          </p:cNvPr>
          <p:cNvSpPr txBox="1"/>
          <p:nvPr/>
        </p:nvSpPr>
        <p:spPr>
          <a:xfrm>
            <a:off x="8288478" y="3015341"/>
            <a:ext cx="2642070" cy="461665"/>
          </a:xfrm>
          <a:prstGeom prst="rect">
            <a:avLst/>
          </a:prstGeom>
          <a:noFill/>
        </p:spPr>
        <p:txBody>
          <a:bodyPr rtlCol="0" wrap="none">
            <a:spAutoFit/>
          </a:bodyPr>
          <a:lstStyle/>
          <a:p txid="d68278fd66fb073ee6ed9fbfe16ecdc9">
            <a:pPr algn="ctr">
              <a:buClr>
                <a:srgbClr val="008CCF"/>
              </a:buClr>
            </a:pPr>
            <a:r>
              <a:rPr dirty="0" lang="en-US" sz="2400"/>
              <a:t>Paramètres de partage</a:t>
            </a:r>
            <a:r>
              <a:rPr dirty="0" lang="en-NO" sz="2400"/>
            </a:r>
          </a:p>
        </p:txBody>
      </p:sp>
      <p:sp>
        <p:nvSpPr>
          <p:cNvPr id="15" name="TextBox 14">
            <a:extLst>
              <a:ext uri="{FF2B5EF4-FFF2-40B4-BE49-F238E27FC236}">
                <a16:creationId xmlns:a16="http://schemas.microsoft.com/office/drawing/2014/main" id="{BFC932DF-6847-CC0C-ECAA-E81E2722433E}"/>
              </a:ext>
            </a:extLst>
          </p:cNvPr>
          <p:cNvSpPr txBox="1"/>
          <p:nvPr/>
        </p:nvSpPr>
        <p:spPr>
          <a:xfrm>
            <a:off x="8288478" y="3544452"/>
            <a:ext cx="2994731" cy="910827"/>
          </a:xfrm>
          <a:prstGeom prst="rect">
            <a:avLst/>
          </a:prstGeom>
          <a:noFill/>
        </p:spPr>
        <p:txBody>
          <a:bodyPr rtlCol="0" wrap="none">
            <a:spAutoFit/>
          </a:bodyPr>
          <a:lstStyle/>
          <a:p txid="52e0c487207ffc0fcd875b841618b340">
            <a:pPr algn="l" indent="-342900" marL="342900">
              <a:lnSpc>
                <a:spcPts val="3300"/>
              </a:lnSpc>
              <a:buClr>
                <a:srgbClr val="008CCF"/>
              </a:buClr>
              <a:buFont charset="-79" pitchFamily="2" typeface="Rubik"/>
              <a:buChar char="•"/>
            </a:pPr>
            <a:r>
              <a:rPr dirty="0" lang="en-US" sz="2400"/>
              <a:t>Les options de catégorie</a:t>
            </a:r>
            <a:r>
              <a:rPr dirty="0" lang="en-NO" sz="2400"/>
            </a:r>
          </a:p>
          <a:p txid="5ef4940635186ddcaf1402d07ab63dae">
            <a:pPr algn="l" indent="-342900" marL="342900">
              <a:lnSpc>
                <a:spcPts val="3300"/>
              </a:lnSpc>
              <a:buClr>
                <a:srgbClr val="008CCF"/>
              </a:buClr>
              <a:buFont charset="-79" pitchFamily="2" typeface="Rubik"/>
              <a:buChar char="•"/>
            </a:pPr>
            <a:r>
              <a:rPr dirty="0" lang="en-NO" sz="2400"/>
              <a:t>Ensemble de données</a:t>
            </a:r>
          </a:p>
        </p:txBody>
      </p:sp>
    </p:spTree>
    <p:custDataLst>
      <p:tags r:id="rId1"/>
    </p:custDataLst>
    <p:extLst>
      <p:ext uri="{BB962C8B-B14F-4D97-AF65-F5344CB8AC3E}">
        <p14:creationId xmlns:p14="http://schemas.microsoft.com/office/powerpoint/2010/main" val="3358906921"/>
      </p:ext>
    </p:extLst>
  </p:cSld>
  <p:clrMapOvr>
    <a:masterClrMapping/>
  </p:clrMapOvr>
  <mc:AlternateContent xmlns:mc="http://schemas.openxmlformats.org/markup-compatibility/2006" xmlns:p14="http://schemas.microsoft.com/office/powerpoint/2010/main">
    <mc:Choice Requires="p14">
      <p:transition advClick="0" advTm="24246" p14:dur="2000" spd="slow"/>
    </mc:Choice>
    <mc:Fallback xmlns="">
      <p:transition advClick="0" advTm="242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8">
                                  <p:stCondLst>
                                    <p:cond delay="0"/>
                                  </p:stCondLst>
                                  <p:childTnLst>
                                    <p:set>
                                      <p:cBhvr>
                                        <p:cTn dur="1" fill="hold" id="14">
                                          <p:stCondLst>
                                            <p:cond delay="0"/>
                                          </p:stCondLst>
                                        </p:cTn>
                                        <p:tgtEl>
                                          <p:spTgt spid="42"/>
                                        </p:tgtEl>
                                        <p:attrNameLst>
                                          <p:attrName>style.visibility</p:attrName>
                                        </p:attrNameLst>
                                      </p:cBhvr>
                                      <p:to>
                                        <p:strVal val="visible"/>
                                      </p:to>
                                    </p:set>
                                    <p:animEffect filter="wipe(left)" transition="in">
                                      <p:cBhvr>
                                        <p:cTn dur="500" id="15"/>
                                        <p:tgtEl>
                                          <p:spTgt spid="4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gtEl>
                                        <p:attrNameLst>
                                          <p:attrName>style.visibility</p:attrName>
                                        </p:attrNameLst>
                                      </p:cBhvr>
                                      <p:to>
                                        <p:strVal val="visible"/>
                                      </p:to>
                                    </p:set>
                                    <p:animEffect filter="fade" transition="in">
                                      <p:cBhvr>
                                        <p:cTn dur="500" id="20"/>
                                        <p:tgtEl>
                                          <p:spTgt spid="10"/>
                                        </p:tgtEl>
                                      </p:cBhvr>
                                    </p:animEffect>
                                  </p:childTnLst>
                                </p:cTn>
                              </p:par>
                              <p:par>
                                <p:cTn fill="hold" id="21" nodeType="withEffect" presetClass="entr" presetID="10" presetSubtype="0">
                                  <p:stCondLst>
                                    <p:cond delay="0"/>
                                  </p:stCondLst>
                                  <p:childTnLst>
                                    <p:set>
                                      <p:cBhvr>
                                        <p:cTn dur="1" fill="hold" id="22">
                                          <p:stCondLst>
                                            <p:cond delay="0"/>
                                          </p:stCondLst>
                                        </p:cTn>
                                        <p:tgtEl>
                                          <p:spTgt spid="45"/>
                                        </p:tgtEl>
                                        <p:attrNameLst>
                                          <p:attrName>style.visibility</p:attrName>
                                        </p:attrNameLst>
                                      </p:cBhvr>
                                      <p:to>
                                        <p:strVal val="visible"/>
                                      </p:to>
                                    </p:set>
                                    <p:animEffect filter="fade" transition="in">
                                      <p:cBhvr>
                                        <p:cTn dur="500" id="23"/>
                                        <p:tgtEl>
                                          <p:spTgt spid="45"/>
                                        </p:tgtEl>
                                      </p:cBhvr>
                                    </p:animEffect>
                                  </p:childTnLst>
                                </p:cTn>
                              </p:par>
                              <p:par>
                                <p:cTn fill="hold" id="24" nodeType="withEffect" presetClass="entr" presetID="10" presetSubtype="0">
                                  <p:stCondLst>
                                    <p:cond delay="0"/>
                                  </p:stCondLst>
                                  <p:childTnLst>
                                    <p:set>
                                      <p:cBhvr>
                                        <p:cTn dur="1" fill="hold" id="25">
                                          <p:stCondLst>
                                            <p:cond delay="0"/>
                                          </p:stCondLst>
                                        </p:cTn>
                                        <p:tgtEl>
                                          <p:spTgt spid="44"/>
                                        </p:tgtEl>
                                        <p:attrNameLst>
                                          <p:attrName>style.visibility</p:attrName>
                                        </p:attrNameLst>
                                      </p:cBhvr>
                                      <p:to>
                                        <p:strVal val="visible"/>
                                      </p:to>
                                    </p:set>
                                    <p:animEffect filter="fade" transition="in">
                                      <p:cBhvr>
                                        <p:cTn dur="500" id="26"/>
                                        <p:tgtEl>
                                          <p:spTgt spid="44"/>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
                                        </p:tgtEl>
                                        <p:attrNameLst>
                                          <p:attrName>style.visibility</p:attrName>
                                        </p:attrNameLst>
                                      </p:cBhvr>
                                      <p:to>
                                        <p:strVal val="visible"/>
                                      </p:to>
                                    </p:set>
                                    <p:animEffect filter="fade" transition="in">
                                      <p:cBhvr>
                                        <p:cTn dur="500" id="31"/>
                                        <p:tgtEl>
                                          <p:spTgt spid="8"/>
                                        </p:tgtEl>
                                      </p:cBhvr>
                                    </p:animEffect>
                                  </p:childTnLst>
                                </p:cTn>
                              </p:par>
                              <p:par>
                                <p:cTn fill="hold" id="32" nodeType="withEffect" presetClass="entr" presetID="10" presetSubtype="0">
                                  <p:stCondLst>
                                    <p:cond delay="0"/>
                                  </p:stCondLst>
                                  <p:childTnLst>
                                    <p:set>
                                      <p:cBhvr>
                                        <p:cTn dur="1" fill="hold" id="33">
                                          <p:stCondLst>
                                            <p:cond delay="0"/>
                                          </p:stCondLst>
                                        </p:cTn>
                                        <p:tgtEl>
                                          <p:spTgt spid="40"/>
                                        </p:tgtEl>
                                        <p:attrNameLst>
                                          <p:attrName>style.visibility</p:attrName>
                                        </p:attrNameLst>
                                      </p:cBhvr>
                                      <p:to>
                                        <p:strVal val="visible"/>
                                      </p:to>
                                    </p:set>
                                    <p:animEffect filter="fade" transition="in">
                                      <p:cBhvr>
                                        <p:cTn dur="500" id="34"/>
                                        <p:tgtEl>
                                          <p:spTgt spid="40"/>
                                        </p:tgtEl>
                                      </p:cBhvr>
                                    </p:animEffect>
                                  </p:childTnLst>
                                </p:cTn>
                              </p:par>
                              <p:par>
                                <p:cTn fill="hold"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id="38" nodeType="withEffect" presetClass="entr" presetID="10" presetSubtype="0">
                                  <p:stCondLst>
                                    <p:cond delay="0"/>
                                  </p:stCondLst>
                                  <p:childTnLst>
                                    <p:set>
                                      <p:cBhvr>
                                        <p:cTn dur="1" fill="hold" id="39">
                                          <p:stCondLst>
                                            <p:cond delay="0"/>
                                          </p:stCondLst>
                                        </p:cTn>
                                        <p:tgtEl>
                                          <p:spTgt spid="41"/>
                                        </p:tgtEl>
                                        <p:attrNameLst>
                                          <p:attrName>style.visibility</p:attrName>
                                        </p:attrNameLst>
                                      </p:cBhvr>
                                      <p:to>
                                        <p:strVal val="visible"/>
                                      </p:to>
                                    </p:set>
                                    <p:animEffect filter="fade" transition="in">
                                      <p:cBhvr>
                                        <p:cTn dur="500" id="40"/>
                                        <p:tgtEl>
                                          <p:spTgt spid="41"/>
                                        </p:tgtEl>
                                      </p:cBhvr>
                                    </p:animEffect>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2" presetSubtype="8">
                                  <p:stCondLst>
                                    <p:cond delay="0"/>
                                  </p:stCondLst>
                                  <p:childTnLst>
                                    <p:set>
                                      <p:cBhvr>
                                        <p:cTn dur="1" fill="hold" id="44">
                                          <p:stCondLst>
                                            <p:cond delay="0"/>
                                          </p:stCondLst>
                                        </p:cTn>
                                        <p:tgtEl>
                                          <p:spTgt spid="43"/>
                                        </p:tgtEl>
                                        <p:attrNameLst>
                                          <p:attrName>style.visibility</p:attrName>
                                        </p:attrNameLst>
                                      </p:cBhvr>
                                      <p:to>
                                        <p:strVal val="visible"/>
                                      </p:to>
                                    </p:set>
                                    <p:animEffect filter="wipe(left)" transition="in">
                                      <p:cBhvr>
                                        <p:cTn dur="500" id="45"/>
                                        <p:tgtEl>
                                          <p:spTgt spid="43"/>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10" presetSubtype="0">
                                  <p:stCondLst>
                                    <p:cond delay="0"/>
                                  </p:stCondLst>
                                  <p:childTnLst>
                                    <p:set>
                                      <p:cBhvr>
                                        <p:cTn dur="1" fill="hold" id="49">
                                          <p:stCondLst>
                                            <p:cond delay="0"/>
                                          </p:stCondLst>
                                        </p:cTn>
                                        <p:tgtEl>
                                          <p:spTgt spid="46"/>
                                        </p:tgtEl>
                                        <p:attrNameLst>
                                          <p:attrName>style.visibility</p:attrName>
                                        </p:attrNameLst>
                                      </p:cBhvr>
                                      <p:to>
                                        <p:strVal val="visible"/>
                                      </p:to>
                                    </p:set>
                                    <p:animEffect filter="fade" transition="in">
                                      <p:cBhvr>
                                        <p:cTn dur="500" id="50"/>
                                        <p:tgtEl>
                                          <p:spTgt spid="46"/>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1"/>
                                        </p:tgtEl>
                                        <p:attrNameLst>
                                          <p:attrName>style.visibility</p:attrName>
                                        </p:attrNameLst>
                                      </p:cBhvr>
                                      <p:to>
                                        <p:strVal val="visible"/>
                                      </p:to>
                                    </p:set>
                                    <p:animEffect filter="fade" transition="in">
                                      <p:cBhvr>
                                        <p:cTn dur="500" id="53"/>
                                        <p:tgtEl>
                                          <p:spTgt spid="11"/>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22" presetSubtype="8">
                                  <p:stCondLst>
                                    <p:cond delay="0"/>
                                  </p:stCondLst>
                                  <p:childTnLst>
                                    <p:set>
                                      <p:cBhvr>
                                        <p:cTn dur="1" fill="hold" id="57">
                                          <p:stCondLst>
                                            <p:cond delay="0"/>
                                          </p:stCondLst>
                                        </p:cTn>
                                        <p:tgtEl>
                                          <p:spTgt spid="47"/>
                                        </p:tgtEl>
                                        <p:attrNameLst>
                                          <p:attrName>style.visibility</p:attrName>
                                        </p:attrNameLst>
                                      </p:cBhvr>
                                      <p:to>
                                        <p:strVal val="visible"/>
                                      </p:to>
                                    </p:set>
                                    <p:animEffect filter="wipe(left)" transition="in">
                                      <p:cBhvr>
                                        <p:cTn dur="500" id="58"/>
                                        <p:tgtEl>
                                          <p:spTgt spid="47"/>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4"/>
                                        </p:tgtEl>
                                        <p:attrNameLst>
                                          <p:attrName>style.visibility</p:attrName>
                                        </p:attrNameLst>
                                      </p:cBhvr>
                                      <p:to>
                                        <p:strVal val="visible"/>
                                      </p:to>
                                    </p:set>
                                    <p:animEffect filter="fade" transition="in">
                                      <p:cBhvr>
                                        <p:cTn dur="500" id="63"/>
                                        <p:tgtEl>
                                          <p:spTgt spid="14"/>
                                        </p:tgtEl>
                                      </p:cBhvr>
                                    </p:animEffect>
                                  </p:childTnLst>
                                </p:cTn>
                              </p:par>
                            </p:childTnLst>
                          </p:cTn>
                        </p:par>
                      </p:childTnLst>
                    </p:cTn>
                  </p:par>
                  <p:par>
                    <p:cTn fill="hold" id="64">
                      <p:stCondLst>
                        <p:cond delay="indefinite"/>
                      </p:stCondLst>
                      <p:childTnLst>
                        <p:par>
                          <p:cTn fill="hold" id="65">
                            <p:stCondLst>
                              <p:cond delay="0"/>
                            </p:stCondLst>
                            <p:childTnLst>
                              <p:par>
                                <p:cTn fill="hold" id="66" nodeType="clickEffect" presetClass="entr" presetID="10" presetSubtype="0">
                                  <p:stCondLst>
                                    <p:cond delay="0"/>
                                  </p:stCondLst>
                                  <p:childTnLst>
                                    <p:set>
                                      <p:cBhvr>
                                        <p:cTn dur="1" fill="hold" id="67">
                                          <p:stCondLst>
                                            <p:cond delay="0"/>
                                          </p:stCondLst>
                                        </p:cTn>
                                        <p:tgtEl>
                                          <p:spTgt spid="15">
                                            <p:txEl>
                                              <p:pRg end="0" st="0"/>
                                            </p:txEl>
                                          </p:spTgt>
                                        </p:tgtEl>
                                        <p:attrNameLst>
                                          <p:attrName>style.visibility</p:attrName>
                                        </p:attrNameLst>
                                      </p:cBhvr>
                                      <p:to>
                                        <p:strVal val="visible"/>
                                      </p:to>
                                    </p:set>
                                    <p:animEffect filter="fade" transition="in">
                                      <p:cBhvr>
                                        <p:cTn dur="500" id="68"/>
                                        <p:tgtEl>
                                          <p:spTgt spid="15">
                                            <p:txEl>
                                              <p:pRg end="0" st="0"/>
                                            </p:txEl>
                                          </p:spTgt>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10" presetSubtype="0">
                                  <p:stCondLst>
                                    <p:cond delay="0"/>
                                  </p:stCondLst>
                                  <p:childTnLst>
                                    <p:set>
                                      <p:cBhvr>
                                        <p:cTn dur="1" fill="hold" id="72">
                                          <p:stCondLst>
                                            <p:cond delay="0"/>
                                          </p:stCondLst>
                                        </p:cTn>
                                        <p:tgtEl>
                                          <p:spTgt spid="15">
                                            <p:txEl>
                                              <p:pRg end="1" st="1"/>
                                            </p:txEl>
                                          </p:spTgt>
                                        </p:tgtEl>
                                        <p:attrNameLst>
                                          <p:attrName>style.visibility</p:attrName>
                                        </p:attrNameLst>
                                      </p:cBhvr>
                                      <p:to>
                                        <p:strVal val="visible"/>
                                      </p:to>
                                    </p:set>
                                    <p:animEffect filter="fade" transition="in">
                                      <p:cBhvr>
                                        <p:cTn dur="500" id="73"/>
                                        <p:tgtEl>
                                          <p:spTgt spid="15">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8"/>
      <p:bldP grpId="0" spid="10"/>
      <p:bldP grpId="0" spid="11"/>
      <p:bldP animBg="1" grpId="0" spid="47"/>
      <p:bldP grpId="0" spid="1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txid="a4fc3399b0b59cb6c6a23b80f3c96f77">
            <a:r>
              <a:rPr lang="es-ES"/>
              <a:t>Exemple du RMNCAH</a:t>
            </a:r>
            <a:endParaRPr dirty="0" lang="en-NO"/>
          </a:p>
        </p:txBody>
      </p:sp>
      <p:pic>
        <p:nvPicPr>
          <p:cNvPr id="38" name="Picture 37">
            <a:extLst>
              <a:ext uri="{FF2B5EF4-FFF2-40B4-BE49-F238E27FC236}">
                <a16:creationId xmlns:a16="http://schemas.microsoft.com/office/drawing/2014/main" id="{D3E6610B-329B-1B10-350B-8C34628E4750}"/>
              </a:ext>
            </a:extLst>
          </p:cNvPr>
          <p:cNvPicPr>
            <a:picLocks noChangeAspect="1"/>
          </p:cNvPicPr>
          <p:nvPr/>
        </p:nvPicPr>
        <p:blipFill>
          <a:blip r:embed="rId4"/>
          <a:stretch>
            <a:fillRect/>
          </a:stretch>
        </p:blipFill>
        <p:spPr>
          <a:xfrm>
            <a:off x="1842999" y="1681289"/>
            <a:ext cx="1133593" cy="1094341"/>
          </a:xfrm>
          <a:prstGeom prst="rect">
            <a:avLst/>
          </a:prstGeom>
        </p:spPr>
      </p:pic>
      <p:sp>
        <p:nvSpPr>
          <p:cNvPr id="6" name="TextBox 5">
            <a:extLst>
              <a:ext uri="{FF2B5EF4-FFF2-40B4-BE49-F238E27FC236}">
                <a16:creationId xmlns:a16="http://schemas.microsoft.com/office/drawing/2014/main" id="{38A218C5-0411-0DCE-7F05-F26AEDB7BC6F}"/>
              </a:ext>
            </a:extLst>
          </p:cNvPr>
          <p:cNvSpPr txBox="1"/>
          <p:nvPr/>
        </p:nvSpPr>
        <p:spPr>
          <a:xfrm>
            <a:off x="926701" y="2866131"/>
            <a:ext cx="2946175" cy="461665"/>
          </a:xfrm>
          <a:prstGeom prst="rect">
            <a:avLst/>
          </a:prstGeom>
          <a:noFill/>
        </p:spPr>
        <p:txBody>
          <a:bodyPr rtlCol="0" wrap="square">
            <a:spAutoFit/>
          </a:bodyPr>
          <a:lstStyle/>
          <a:p txid="499f743757976ee5d0ee4ee6aca79416">
            <a:pPr algn="ctr">
              <a:buClr>
                <a:srgbClr val="008CCF"/>
              </a:buClr>
            </a:pPr>
            <a:r>
              <a:rPr dirty="0" lang="en-US" sz="2400"/>
              <a:t>Compte personnel</a:t>
            </a:r>
            <a:r>
              <a:rPr dirty="0" lang="en-NO" sz="2400"/>
            </a:r>
          </a:p>
        </p:txBody>
      </p:sp>
      <p:pic>
        <p:nvPicPr>
          <p:cNvPr id="39" name="Picture 38">
            <a:extLst>
              <a:ext uri="{FF2B5EF4-FFF2-40B4-BE49-F238E27FC236}">
                <a16:creationId xmlns:a16="http://schemas.microsoft.com/office/drawing/2014/main" id="{A2894F05-7677-9609-5085-7F84A15B63D5}"/>
              </a:ext>
            </a:extLst>
          </p:cNvPr>
          <p:cNvPicPr>
            <a:picLocks noChangeAspect="1"/>
          </p:cNvPicPr>
          <p:nvPr/>
        </p:nvPicPr>
        <p:blipFill>
          <a:blip r:embed="rId4"/>
          <a:stretch>
            <a:fillRect/>
          </a:stretch>
        </p:blipFill>
        <p:spPr>
          <a:xfrm>
            <a:off x="1400571" y="4253234"/>
            <a:ext cx="836387" cy="807426"/>
          </a:xfrm>
          <a:prstGeom prst="rect">
            <a:avLst/>
          </a:prstGeom>
        </p:spPr>
      </p:pic>
      <p:pic>
        <p:nvPicPr>
          <p:cNvPr id="40" name="Picture 39">
            <a:extLst>
              <a:ext uri="{FF2B5EF4-FFF2-40B4-BE49-F238E27FC236}">
                <a16:creationId xmlns:a16="http://schemas.microsoft.com/office/drawing/2014/main" id="{BBE1FB62-91CA-9962-1E79-5ABEAE067086}"/>
              </a:ext>
            </a:extLst>
          </p:cNvPr>
          <p:cNvPicPr>
            <a:picLocks noChangeAspect="1"/>
          </p:cNvPicPr>
          <p:nvPr/>
        </p:nvPicPr>
        <p:blipFill>
          <a:blip r:embed="rId4"/>
          <a:stretch>
            <a:fillRect/>
          </a:stretch>
        </p:blipFill>
        <p:spPr>
          <a:xfrm>
            <a:off x="1981596" y="4046758"/>
            <a:ext cx="836387" cy="807426"/>
          </a:xfrm>
          <a:prstGeom prst="rect">
            <a:avLst/>
          </a:prstGeom>
        </p:spPr>
      </p:pic>
      <p:pic>
        <p:nvPicPr>
          <p:cNvPr id="41" name="Picture 40">
            <a:extLst>
              <a:ext uri="{FF2B5EF4-FFF2-40B4-BE49-F238E27FC236}">
                <a16:creationId xmlns:a16="http://schemas.microsoft.com/office/drawing/2014/main" id="{A73C1541-EAC1-145C-883B-5D8B53837F8E}"/>
              </a:ext>
            </a:extLst>
          </p:cNvPr>
          <p:cNvPicPr>
            <a:picLocks noChangeAspect="1"/>
          </p:cNvPicPr>
          <p:nvPr/>
        </p:nvPicPr>
        <p:blipFill>
          <a:blip r:embed="rId4"/>
          <a:stretch>
            <a:fillRect/>
          </a:stretch>
        </p:blipFill>
        <p:spPr>
          <a:xfrm>
            <a:off x="2557590" y="4253234"/>
            <a:ext cx="836387" cy="807426"/>
          </a:xfrm>
          <a:prstGeom prst="rect">
            <a:avLst/>
          </a:prstGeom>
        </p:spPr>
      </p:pic>
      <p:sp>
        <p:nvSpPr>
          <p:cNvPr id="8" name="TextBox 7">
            <a:extLst>
              <a:ext uri="{FF2B5EF4-FFF2-40B4-BE49-F238E27FC236}">
                <a16:creationId xmlns:a16="http://schemas.microsoft.com/office/drawing/2014/main" id="{536FE5F6-FE4D-C7B2-B873-6726F86980FE}"/>
              </a:ext>
            </a:extLst>
          </p:cNvPr>
          <p:cNvSpPr txBox="1"/>
          <p:nvPr/>
        </p:nvSpPr>
        <p:spPr>
          <a:xfrm>
            <a:off x="1142641" y="5138092"/>
            <a:ext cx="2730235" cy="461665"/>
          </a:xfrm>
          <a:prstGeom prst="rect">
            <a:avLst/>
          </a:prstGeom>
          <a:noFill/>
        </p:spPr>
        <p:txBody>
          <a:bodyPr rtlCol="0" wrap="none">
            <a:spAutoFit/>
          </a:bodyPr>
          <a:lstStyle/>
          <a:p txid="30ed41324a422e06a094398239f430b7">
            <a:pPr algn="ctr">
              <a:buClr>
                <a:srgbClr val="008CCF"/>
              </a:buClr>
            </a:pPr>
            <a:r>
              <a:rPr dirty="0" lang="en-NO" sz="2400"/>
              <a:t>Administrateurs de l'académie</a:t>
            </a:r>
          </a:p>
        </p:txBody>
      </p:sp>
      <p:cxnSp>
        <p:nvCxnSpPr>
          <p:cNvPr id="42" name="Straight Arrow Connector 41">
            <a:extLst>
              <a:ext uri="{FF2B5EF4-FFF2-40B4-BE49-F238E27FC236}">
                <a16:creationId xmlns:a16="http://schemas.microsoft.com/office/drawing/2014/main" id="{E369B167-2495-FFCB-6C4D-A2DF8034C516}"/>
              </a:ext>
            </a:extLst>
          </p:cNvPr>
          <p:cNvCxnSpPr>
            <a:cxnSpLocks/>
          </p:cNvCxnSpPr>
          <p:nvPr/>
        </p:nvCxnSpPr>
        <p:spPr>
          <a:xfrm>
            <a:off x="3706220" y="2348948"/>
            <a:ext cx="735538" cy="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9858C09-06CE-2875-421F-67CC294C85D3}"/>
              </a:ext>
            </a:extLst>
          </p:cNvPr>
          <p:cNvCxnSpPr>
            <a:cxnSpLocks/>
          </p:cNvCxnSpPr>
          <p:nvPr/>
        </p:nvCxnSpPr>
        <p:spPr>
          <a:xfrm>
            <a:off x="3706220" y="4610422"/>
            <a:ext cx="693041" cy="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9D03A593-C6FF-64DC-37F2-E6CAE4D8C5A9}"/>
              </a:ext>
            </a:extLst>
          </p:cNvPr>
          <p:cNvPicPr>
            <a:picLocks noChangeAspect="1"/>
          </p:cNvPicPr>
          <p:nvPr/>
        </p:nvPicPr>
        <p:blipFill>
          <a:blip r:embed="rId5"/>
          <a:stretch>
            <a:fillRect/>
          </a:stretch>
        </p:blipFill>
        <p:spPr>
          <a:xfrm>
            <a:off x="5671687" y="2145759"/>
            <a:ext cx="714038" cy="398092"/>
          </a:xfrm>
          <a:prstGeom prst="rect">
            <a:avLst/>
          </a:prstGeom>
        </p:spPr>
      </p:pic>
      <p:pic>
        <p:nvPicPr>
          <p:cNvPr id="45" name="Picture 44">
            <a:extLst>
              <a:ext uri="{FF2B5EF4-FFF2-40B4-BE49-F238E27FC236}">
                <a16:creationId xmlns:a16="http://schemas.microsoft.com/office/drawing/2014/main" id="{7C8F562B-6A95-0746-D8E9-281AD3DC80F9}"/>
              </a:ext>
            </a:extLst>
          </p:cNvPr>
          <p:cNvPicPr>
            <a:picLocks noChangeAspect="1"/>
          </p:cNvPicPr>
          <p:nvPr/>
        </p:nvPicPr>
        <p:blipFill>
          <a:blip r:embed="rId6"/>
          <a:stretch>
            <a:fillRect/>
          </a:stretch>
        </p:blipFill>
        <p:spPr>
          <a:xfrm>
            <a:off x="4896309" y="1992911"/>
            <a:ext cx="572645" cy="572645"/>
          </a:xfrm>
          <a:prstGeom prst="rect">
            <a:avLst/>
          </a:prstGeom>
        </p:spPr>
      </p:pic>
      <p:pic>
        <p:nvPicPr>
          <p:cNvPr id="46" name="Picture 45">
            <a:extLst>
              <a:ext uri="{FF2B5EF4-FFF2-40B4-BE49-F238E27FC236}">
                <a16:creationId xmlns:a16="http://schemas.microsoft.com/office/drawing/2014/main" id="{0A7FADCF-D7DC-5375-726D-CD60CCAD4430}"/>
              </a:ext>
            </a:extLst>
          </p:cNvPr>
          <p:cNvPicPr>
            <a:picLocks noChangeAspect="1"/>
          </p:cNvPicPr>
          <p:nvPr/>
        </p:nvPicPr>
        <p:blipFill>
          <a:blip r:embed="rId5"/>
          <a:stretch>
            <a:fillRect/>
          </a:stretch>
        </p:blipFill>
        <p:spPr>
          <a:xfrm>
            <a:off x="5233849" y="4411376"/>
            <a:ext cx="714038" cy="398092"/>
          </a:xfrm>
          <a:prstGeom prst="rect">
            <a:avLst/>
          </a:prstGeom>
        </p:spPr>
      </p:pic>
      <p:sp>
        <p:nvSpPr>
          <p:cNvPr id="10" name="TextBox 9">
            <a:extLst>
              <a:ext uri="{FF2B5EF4-FFF2-40B4-BE49-F238E27FC236}">
                <a16:creationId xmlns:a16="http://schemas.microsoft.com/office/drawing/2014/main" id="{3B1FAC6F-D2A5-F5C9-DA90-316C84C182E7}"/>
              </a:ext>
            </a:extLst>
          </p:cNvPr>
          <p:cNvSpPr txBox="1"/>
          <p:nvPr/>
        </p:nvSpPr>
        <p:spPr>
          <a:xfrm>
            <a:off x="4547152" y="2866131"/>
            <a:ext cx="2087431" cy="830997"/>
          </a:xfrm>
          <a:prstGeom prst="rect">
            <a:avLst/>
          </a:prstGeom>
          <a:noFill/>
        </p:spPr>
        <p:txBody>
          <a:bodyPr rtlCol="0" wrap="none">
            <a:spAutoFit/>
          </a:bodyPr>
          <a:lstStyle/>
          <a:p txid="add2b7fd9da3c7eb22198ab115e9cca3">
            <a:pPr algn="ctr">
              <a:buClr>
                <a:srgbClr val="008CCF"/>
              </a:buClr>
            </a:pPr>
            <a:r>
              <a:rPr dirty="0" lang="en-NO" sz="2400"/>
              <a:t>Capturer et visualiser les données</a:t>
            </a:r>
            <a:br>
              <a:rPr dirty="0" lang="en-NO" sz="2400"/>
            </a:br>
            <a:r>
              <a:rPr dirty="0" lang="en-NO" sz="2400"/>
            </a:r>
          </a:p>
        </p:txBody>
      </p:sp>
      <p:sp>
        <p:nvSpPr>
          <p:cNvPr id="11" name="TextBox 10">
            <a:extLst>
              <a:ext uri="{FF2B5EF4-FFF2-40B4-BE49-F238E27FC236}">
                <a16:creationId xmlns:a16="http://schemas.microsoft.com/office/drawing/2014/main" id="{F7614EF1-7079-868F-FA70-7B89FC0623E4}"/>
              </a:ext>
            </a:extLst>
          </p:cNvPr>
          <p:cNvSpPr txBox="1"/>
          <p:nvPr/>
        </p:nvSpPr>
        <p:spPr>
          <a:xfrm>
            <a:off x="4537738" y="5138092"/>
            <a:ext cx="2215286" cy="461665"/>
          </a:xfrm>
          <a:prstGeom prst="rect">
            <a:avLst/>
          </a:prstGeom>
          <a:noFill/>
        </p:spPr>
        <p:txBody>
          <a:bodyPr rtlCol="0" wrap="none">
            <a:spAutoFit/>
          </a:bodyPr>
          <a:lstStyle/>
          <a:p txid="c2e90e724a155b88d33d3f5d4f52335a">
            <a:pPr algn="ctr">
              <a:buClr>
                <a:srgbClr val="008CCF"/>
              </a:buClr>
            </a:pPr>
            <a:r>
              <a:rPr dirty="0" lang="en-US" sz="2400"/>
              <a:t>Visualiser les données</a:t>
            </a:r>
            <a:r>
              <a:rPr dirty="0" lang="en-NO" sz="2400"/>
            </a:r>
          </a:p>
        </p:txBody>
      </p:sp>
      <p:sp>
        <p:nvSpPr>
          <p:cNvPr id="47" name="Right Brace 46">
            <a:extLst>
              <a:ext uri="{FF2B5EF4-FFF2-40B4-BE49-F238E27FC236}">
                <a16:creationId xmlns:a16="http://schemas.microsoft.com/office/drawing/2014/main" id="{69432B9F-3270-95E5-DD06-42BB313C0170}"/>
              </a:ext>
            </a:extLst>
          </p:cNvPr>
          <p:cNvSpPr/>
          <p:nvPr/>
        </p:nvSpPr>
        <p:spPr>
          <a:xfrm>
            <a:off x="6901244" y="1908520"/>
            <a:ext cx="502301" cy="3624775"/>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4" name="TextBox 13">
            <a:extLst>
              <a:ext uri="{FF2B5EF4-FFF2-40B4-BE49-F238E27FC236}">
                <a16:creationId xmlns:a16="http://schemas.microsoft.com/office/drawing/2014/main" id="{600D0F0A-CBF4-674F-3976-3ACBD03EFDF9}"/>
              </a:ext>
            </a:extLst>
          </p:cNvPr>
          <p:cNvSpPr txBox="1"/>
          <p:nvPr/>
        </p:nvSpPr>
        <p:spPr>
          <a:xfrm>
            <a:off x="7742075" y="1652922"/>
            <a:ext cx="2642070" cy="461665"/>
          </a:xfrm>
          <a:prstGeom prst="rect">
            <a:avLst/>
          </a:prstGeom>
          <a:noFill/>
        </p:spPr>
        <p:txBody>
          <a:bodyPr rtlCol="0" wrap="none">
            <a:spAutoFit/>
          </a:bodyPr>
          <a:lstStyle/>
          <a:p txid="d68278fd66fb073ee6ed9fbfe16ecdc9">
            <a:pPr algn="ctr">
              <a:buClr>
                <a:srgbClr val="008CCF"/>
              </a:buClr>
            </a:pPr>
            <a:r>
              <a:rPr dirty="0" lang="en-US" sz="2400"/>
              <a:t>Paramètres de partage</a:t>
            </a:r>
            <a:r>
              <a:rPr dirty="0" lang="en-NO" sz="2400"/>
            </a:r>
          </a:p>
        </p:txBody>
      </p:sp>
      <p:sp>
        <p:nvSpPr>
          <p:cNvPr id="15" name="TextBox 14">
            <a:extLst>
              <a:ext uri="{FF2B5EF4-FFF2-40B4-BE49-F238E27FC236}">
                <a16:creationId xmlns:a16="http://schemas.microsoft.com/office/drawing/2014/main" id="{BFC932DF-6847-CC0C-ECAA-E81E2722433E}"/>
              </a:ext>
            </a:extLst>
          </p:cNvPr>
          <p:cNvSpPr txBox="1"/>
          <p:nvPr/>
        </p:nvSpPr>
        <p:spPr>
          <a:xfrm>
            <a:off x="7742075" y="2182033"/>
            <a:ext cx="2994731" cy="910827"/>
          </a:xfrm>
          <a:prstGeom prst="rect">
            <a:avLst/>
          </a:prstGeom>
          <a:noFill/>
        </p:spPr>
        <p:txBody>
          <a:bodyPr rtlCol="0" wrap="none">
            <a:spAutoFit/>
          </a:bodyPr>
          <a:lstStyle/>
          <a:p txid="52e0c487207ffc0fcd875b841618b340">
            <a:pPr algn="l" indent="-342900" marL="342900">
              <a:lnSpc>
                <a:spcPts val="3300"/>
              </a:lnSpc>
              <a:buClr>
                <a:srgbClr val="008CCF"/>
              </a:buClr>
              <a:buFont charset="-79" pitchFamily="2" typeface="Rubik"/>
              <a:buChar char="•"/>
            </a:pPr>
            <a:r>
              <a:rPr dirty="0" lang="en-US" sz="2400"/>
              <a:t>Les options de catégorie</a:t>
            </a:r>
            <a:r>
              <a:rPr dirty="0" lang="en-NO" sz="2400"/>
            </a:r>
          </a:p>
          <a:p txid="5ef4940635186ddcaf1402d07ab63dae">
            <a:pPr algn="l" indent="-342900" marL="342900">
              <a:lnSpc>
                <a:spcPts val="3300"/>
              </a:lnSpc>
              <a:buClr>
                <a:srgbClr val="008CCF"/>
              </a:buClr>
              <a:buFont charset="-79" pitchFamily="2" typeface="Rubik"/>
              <a:buChar char="•"/>
            </a:pPr>
            <a:r>
              <a:rPr dirty="0" lang="en-NO" sz="2400"/>
              <a:t>Ensemble de données</a:t>
            </a:r>
          </a:p>
        </p:txBody>
      </p:sp>
      <p:grpSp>
        <p:nvGrpSpPr>
          <p:cNvPr id="19" name="Group 18">
            <a:extLst>
              <a:ext uri="{FF2B5EF4-FFF2-40B4-BE49-F238E27FC236}">
                <a16:creationId xmlns:a16="http://schemas.microsoft.com/office/drawing/2014/main" id="{CD65BB30-BAA7-5F50-535A-5CAD1DCDE495}"/>
              </a:ext>
            </a:extLst>
          </p:cNvPr>
          <p:cNvGrpSpPr/>
          <p:nvPr/>
        </p:nvGrpSpPr>
        <p:grpSpPr>
          <a:xfrm>
            <a:off x="7808589" y="3160306"/>
            <a:ext cx="2555840" cy="2769594"/>
            <a:chOff x="8449698" y="1912081"/>
            <a:chExt cx="2555840" cy="2769594"/>
          </a:xfrm>
        </p:grpSpPr>
        <p:grpSp>
          <p:nvGrpSpPr>
            <p:cNvPr id="20" name="Group 19">
              <a:extLst>
                <a:ext uri="{FF2B5EF4-FFF2-40B4-BE49-F238E27FC236}">
                  <a16:creationId xmlns:a16="http://schemas.microsoft.com/office/drawing/2014/main" id="{1BE13E7D-DF58-F3A6-9DC6-D61C62E79064}"/>
                </a:ext>
              </a:extLst>
            </p:cNvPr>
            <p:cNvGrpSpPr/>
            <p:nvPr/>
          </p:nvGrpSpPr>
          <p:grpSpPr>
            <a:xfrm>
              <a:off x="8717815" y="2802364"/>
              <a:ext cx="2019607" cy="1879311"/>
              <a:chOff x="5004556" y="2724411"/>
              <a:chExt cx="1966674" cy="1830055"/>
            </a:xfrm>
          </p:grpSpPr>
          <p:sp>
            <p:nvSpPr>
              <p:cNvPr id="22" name="Rectangle: Rounded Corners 23">
                <a:extLst>
                  <a:ext uri="{FF2B5EF4-FFF2-40B4-BE49-F238E27FC236}">
                    <a16:creationId xmlns:a16="http://schemas.microsoft.com/office/drawing/2014/main" id="{C97C5BB2-086F-4452-26DF-FBB0E8F34C86}"/>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3" name="Rectangle: Rounded Corners 24">
                <a:extLst>
                  <a:ext uri="{FF2B5EF4-FFF2-40B4-BE49-F238E27FC236}">
                    <a16:creationId xmlns:a16="http://schemas.microsoft.com/office/drawing/2014/main" id="{4020168C-9666-7181-95CD-9814EDD6A487}"/>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4" name="Rectangle: Rounded Corners 39">
                <a:extLst>
                  <a:ext uri="{FF2B5EF4-FFF2-40B4-BE49-F238E27FC236}">
                    <a16:creationId xmlns:a16="http://schemas.microsoft.com/office/drawing/2014/main" id="{31AE5AB3-72B6-6A6E-DF0B-F5433523B11E}"/>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Freeform: Shape 40">
                <a:extLst>
                  <a:ext uri="{FF2B5EF4-FFF2-40B4-BE49-F238E27FC236}">
                    <a16:creationId xmlns:a16="http://schemas.microsoft.com/office/drawing/2014/main" id="{E3154B7F-E6A7-AD57-84C3-88CEDA49334C}"/>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26" name="Freeform: Shape 41">
                <a:extLst>
                  <a:ext uri="{FF2B5EF4-FFF2-40B4-BE49-F238E27FC236}">
                    <a16:creationId xmlns:a16="http://schemas.microsoft.com/office/drawing/2014/main" id="{53B0ADE5-3C4C-4BEB-29F5-590B6491BB2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27" name="Freeform: Shape 42">
                <a:extLst>
                  <a:ext uri="{FF2B5EF4-FFF2-40B4-BE49-F238E27FC236}">
                    <a16:creationId xmlns:a16="http://schemas.microsoft.com/office/drawing/2014/main" id="{75400577-3A39-5EFC-E17C-7CC5F95332DF}"/>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8" name="Group 27">
                <a:extLst>
                  <a:ext uri="{FF2B5EF4-FFF2-40B4-BE49-F238E27FC236}">
                    <a16:creationId xmlns:a16="http://schemas.microsoft.com/office/drawing/2014/main" id="{063CA650-3E3B-BE50-C616-30DBD3AA3E5B}"/>
                  </a:ext>
                </a:extLst>
              </p:cNvPr>
              <p:cNvGrpSpPr/>
              <p:nvPr/>
            </p:nvGrpSpPr>
            <p:grpSpPr>
              <a:xfrm>
                <a:off x="5691394" y="3606543"/>
                <a:ext cx="610009" cy="609981"/>
                <a:chOff x="8796505" y="3722587"/>
                <a:chExt cx="978408" cy="978363"/>
              </a:xfrm>
            </p:grpSpPr>
            <p:grpSp>
              <p:nvGrpSpPr>
                <p:cNvPr id="48" name="Group 47">
                  <a:extLst>
                    <a:ext uri="{FF2B5EF4-FFF2-40B4-BE49-F238E27FC236}">
                      <a16:creationId xmlns:a16="http://schemas.microsoft.com/office/drawing/2014/main" id="{386B5BC0-78A1-5DF7-82C9-D0D654E21473}"/>
                    </a:ext>
                  </a:extLst>
                </p:cNvPr>
                <p:cNvGrpSpPr/>
                <p:nvPr/>
              </p:nvGrpSpPr>
              <p:grpSpPr>
                <a:xfrm>
                  <a:off x="8796505" y="3722587"/>
                  <a:ext cx="978408" cy="978363"/>
                  <a:chOff x="4531194" y="3289250"/>
                  <a:chExt cx="978408" cy="978363"/>
                </a:xfrm>
              </p:grpSpPr>
              <p:sp>
                <p:nvSpPr>
                  <p:cNvPr id="50" name="Freeform: Shape 46">
                    <a:extLst>
                      <a:ext uri="{FF2B5EF4-FFF2-40B4-BE49-F238E27FC236}">
                        <a16:creationId xmlns:a16="http://schemas.microsoft.com/office/drawing/2014/main" id="{B77C795D-580F-83CF-92B2-222461A74FDF}"/>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1" name="Freeform: Shape 47">
                    <a:extLst>
                      <a:ext uri="{FF2B5EF4-FFF2-40B4-BE49-F238E27FC236}">
                        <a16:creationId xmlns:a16="http://schemas.microsoft.com/office/drawing/2014/main" id="{20B92C87-A535-4A49-D710-5E58AB7711D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2" name="Freeform: Shape 48">
                    <a:extLst>
                      <a:ext uri="{FF2B5EF4-FFF2-40B4-BE49-F238E27FC236}">
                        <a16:creationId xmlns:a16="http://schemas.microsoft.com/office/drawing/2014/main" id="{EB1E9351-31A3-4851-6124-8514C45398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9" name="Freeform: Shape 45">
                  <a:extLst>
                    <a:ext uri="{FF2B5EF4-FFF2-40B4-BE49-F238E27FC236}">
                      <a16:creationId xmlns:a16="http://schemas.microsoft.com/office/drawing/2014/main" id="{78A99C88-8BF8-C23F-4E26-E1CCCA032D15}"/>
                    </a:ext>
                  </a:extLst>
                </p:cNvPr>
                <p:cNvSpPr/>
                <p:nvPr/>
              </p:nvSpPr>
              <p:spPr>
                <a:xfrm rot="20803200">
                  <a:off x="9053832" y="3979889"/>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9" name="Group 28">
                <a:extLst>
                  <a:ext uri="{FF2B5EF4-FFF2-40B4-BE49-F238E27FC236}">
                    <a16:creationId xmlns:a16="http://schemas.microsoft.com/office/drawing/2014/main" id="{F1B0887A-8861-0A7E-1009-112B633F7ACE}"/>
                  </a:ext>
                </a:extLst>
              </p:cNvPr>
              <p:cNvGrpSpPr/>
              <p:nvPr/>
            </p:nvGrpSpPr>
            <p:grpSpPr>
              <a:xfrm>
                <a:off x="5004556" y="3338919"/>
                <a:ext cx="610009" cy="609981"/>
                <a:chOff x="4531194" y="3289250"/>
                <a:chExt cx="978408" cy="978363"/>
              </a:xfrm>
            </p:grpSpPr>
            <p:sp>
              <p:nvSpPr>
                <p:cNvPr id="35" name="Freeform: Shape 50">
                  <a:extLst>
                    <a:ext uri="{FF2B5EF4-FFF2-40B4-BE49-F238E27FC236}">
                      <a16:creationId xmlns:a16="http://schemas.microsoft.com/office/drawing/2014/main" id="{FBDA1872-C938-4BB5-7711-012A59F4CB0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6" name="Freeform: Shape 51">
                  <a:extLst>
                    <a:ext uri="{FF2B5EF4-FFF2-40B4-BE49-F238E27FC236}">
                      <a16:creationId xmlns:a16="http://schemas.microsoft.com/office/drawing/2014/main" id="{8C390C89-75A4-D346-4E6D-7EA821B8269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7" name="Freeform: Shape 52">
                  <a:extLst>
                    <a:ext uri="{FF2B5EF4-FFF2-40B4-BE49-F238E27FC236}">
                      <a16:creationId xmlns:a16="http://schemas.microsoft.com/office/drawing/2014/main" id="{7719EF99-90AA-C717-7FBE-F5A4BD40F29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0" name="Freeform: Shape 53">
                <a:extLst>
                  <a:ext uri="{FF2B5EF4-FFF2-40B4-BE49-F238E27FC236}">
                    <a16:creationId xmlns:a16="http://schemas.microsoft.com/office/drawing/2014/main" id="{8EB154C0-A4F7-30DF-8075-1A067084D368}"/>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31" name="Group 30">
                <a:extLst>
                  <a:ext uri="{FF2B5EF4-FFF2-40B4-BE49-F238E27FC236}">
                    <a16:creationId xmlns:a16="http://schemas.microsoft.com/office/drawing/2014/main" id="{7564A979-8A48-4DE8-95E1-4E2C0D14469F}"/>
                  </a:ext>
                </a:extLst>
              </p:cNvPr>
              <p:cNvGrpSpPr/>
              <p:nvPr/>
            </p:nvGrpSpPr>
            <p:grpSpPr>
              <a:xfrm>
                <a:off x="6361221" y="2990889"/>
                <a:ext cx="610009" cy="609981"/>
                <a:chOff x="4531194" y="3289250"/>
                <a:chExt cx="978408" cy="978363"/>
              </a:xfrm>
            </p:grpSpPr>
            <p:sp>
              <p:nvSpPr>
                <p:cNvPr id="32" name="Freeform: Shape 55">
                  <a:extLst>
                    <a:ext uri="{FF2B5EF4-FFF2-40B4-BE49-F238E27FC236}">
                      <a16:creationId xmlns:a16="http://schemas.microsoft.com/office/drawing/2014/main" id="{A08FEE5C-ECC8-97DC-E708-8E076A03BB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3" name="Freeform: Shape 56">
                  <a:extLst>
                    <a:ext uri="{FF2B5EF4-FFF2-40B4-BE49-F238E27FC236}">
                      <a16:creationId xmlns:a16="http://schemas.microsoft.com/office/drawing/2014/main" id="{9EEA0EB1-F4AC-82AC-B4EC-F0B5C0671D5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4" name="Freeform: Shape 57">
                  <a:extLst>
                    <a:ext uri="{FF2B5EF4-FFF2-40B4-BE49-F238E27FC236}">
                      <a16:creationId xmlns:a16="http://schemas.microsoft.com/office/drawing/2014/main" id="{8A1DD6C7-6E73-DF70-508A-AAC267020B59}"/>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21" name="TextBox 20">
              <a:extLst>
                <a:ext uri="{FF2B5EF4-FFF2-40B4-BE49-F238E27FC236}">
                  <a16:creationId xmlns:a16="http://schemas.microsoft.com/office/drawing/2014/main" id="{2681453C-5681-BB12-78D9-51BABE9F125B}"/>
                </a:ext>
              </a:extLst>
            </p:cNvPr>
            <p:cNvSpPr txBox="1"/>
            <p:nvPr/>
          </p:nvSpPr>
          <p:spPr>
            <a:xfrm>
              <a:off x="8449698"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0a30900718c28720f6e235297e50ede">
              <a:r>
                <a:rPr lang="es-ES"/>
                <a:t>Application Maintenance </a:t>
              </a:r>
            </a:p>
          </p:txBody>
        </p:sp>
      </p:grpSp>
    </p:spTree>
    <p:custDataLst>
      <p:tags r:id="rId1"/>
    </p:custDataLst>
    <p:extLst>
      <p:ext uri="{BB962C8B-B14F-4D97-AF65-F5344CB8AC3E}">
        <p14:creationId xmlns:p14="http://schemas.microsoft.com/office/powerpoint/2010/main" val="2413120568"/>
      </p:ext>
    </p:extLst>
  </p:cSld>
  <p:clrMapOvr>
    <a:masterClrMapping/>
  </p:clrMapOvr>
  <mc:AlternateContent xmlns:mc="http://schemas.openxmlformats.org/markup-compatibility/2006" xmlns:p159="http://schemas.microsoft.com/office/powerpoint/2015/09/main">
    <mc:Choice Requires="p159">
      <p:transition advClick="0" advTm="7970" spd="slow">
        <p159:morph option="byObject"/>
      </p:transition>
    </mc:Choice>
    <mc:Fallback xmlns="">
      <p:transition advClick="0" advTm="79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9"/>
                                        </p:tgtEl>
                                        <p:attrNameLst>
                                          <p:attrName>style.visibility</p:attrName>
                                        </p:attrNameLst>
                                      </p:cBhvr>
                                      <p:to>
                                        <p:strVal val="visible"/>
                                      </p:to>
                                    </p:set>
                                    <p:anim calcmode="lin" valueType="num">
                                      <p:cBhvr additive="base">
                                        <p:cTn dur="500" fill="hold" id="7"/>
                                        <p:tgtEl>
                                          <p:spTgt spid="19"/>
                                        </p:tgtEl>
                                        <p:attrNameLst>
                                          <p:attrName>ppt_x</p:attrName>
                                        </p:attrNameLst>
                                      </p:cBhvr>
                                      <p:tavLst>
                                        <p:tav tm="0">
                                          <p:val>
                                            <p:strVal val="#ppt_x"/>
                                          </p:val>
                                        </p:tav>
                                        <p:tav tm="100000">
                                          <p:val>
                                            <p:strVal val="#ppt_x"/>
                                          </p:val>
                                        </p:tav>
                                      </p:tavLst>
                                    </p:anim>
                                    <p:anim calcmode="lin" valueType="num">
                                      <p:cBhvr additive="base">
                                        <p:cTn dur="500" fill="hold" id="8"/>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E9893-F2D9-8320-1138-CDE06F96DEAB}"/>
              </a:ext>
            </a:extLst>
          </p:cNvPr>
          <p:cNvSpPr txBox="1"/>
          <p:nvPr/>
        </p:nvSpPr>
        <p:spPr>
          <a:xfrm>
            <a:off x="4876800" y="3198167"/>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1195862186"/>
      </p:ext>
    </p:extLst>
  </p:cSld>
  <p:clrMapOvr>
    <a:masterClrMapping/>
  </p:clrMapOvr>
  <mc:AlternateContent xmlns:mc="http://schemas.openxmlformats.org/markup-compatibility/2006" xmlns:p14="http://schemas.microsoft.com/office/powerpoint/2010/main">
    <mc:Choice Requires="p14">
      <p:transition advClick="0" advTm="383948" p14:dur="2000" spd="slow"/>
    </mc:Choice>
    <mc:Fallback xmlns="">
      <p:transition advClick="0" advTm="383948"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E77B-2B59-2FC2-FABA-3A9CBCC71234}"/>
              </a:ext>
            </a:extLst>
          </p:cNvPr>
          <p:cNvSpPr>
            <a:spLocks noGrp="1"/>
          </p:cNvSpPr>
          <p:nvPr>
            <p:ph type="title"/>
          </p:nvPr>
        </p:nvSpPr>
        <p:spPr/>
        <p:txBody>
          <a:bodyPr/>
          <a:lstStyle/>
          <a:p txid="a2f492fbd1d95e373a0ff36a8359f012">
            <a:r>
              <a:rPr dirty="0" lang="en-NO"/>
              <a:t>En résumé</a:t>
            </a:r>
          </a:p>
        </p:txBody>
      </p:sp>
      <p:sp>
        <p:nvSpPr>
          <p:cNvPr id="3" name="TextBox 2">
            <a:extLst>
              <a:ext uri="{FF2B5EF4-FFF2-40B4-BE49-F238E27FC236}">
                <a16:creationId xmlns:a16="http://schemas.microsoft.com/office/drawing/2014/main" id="{E7B6A78A-71C9-7870-483B-26F32B0A1536}"/>
              </a:ext>
            </a:extLst>
          </p:cNvPr>
          <p:cNvSpPr txBox="1"/>
          <p:nvPr/>
        </p:nvSpPr>
        <p:spPr>
          <a:xfrm>
            <a:off x="1683434" y="2116752"/>
            <a:ext cx="4183965" cy="910827"/>
          </a:xfrm>
          <a:prstGeom prst="rect">
            <a:avLst/>
          </a:prstGeom>
          <a:noFill/>
        </p:spPr>
        <p:txBody>
          <a:bodyPr rtlCol="0" wrap="square">
            <a:spAutoFit/>
          </a:bodyPr>
          <a:lstStyle/>
          <a:p txid="c1959197434308ce85fe8eeef0e9d7e4">
            <a:pPr indent="-457200" lvl="2" marL="1371600">
              <a:lnSpc>
                <a:spcPts val="3300"/>
              </a:lnSpc>
              <a:buClr>
                <a:srgbClr val="008CCF"/>
              </a:buClr>
              <a:buFont charset="0" panose="020B0604020202020204" pitchFamily="34" typeface="Arial"/>
              <a:buChar char="•"/>
            </a:pPr>
            <a:r>
              <a:rPr dirty="0" lang="en-NO" sz="2400"/>
              <a:t>Options de catégorie</a:t>
            </a:r>
          </a:p>
          <a:p txid="5ef4940635186ddcaf1402d07ab63dae">
            <a:pPr indent="-457200" lvl="2" marL="1371600">
              <a:lnSpc>
                <a:spcPts val="3300"/>
              </a:lnSpc>
              <a:buClr>
                <a:srgbClr val="008CCF"/>
              </a:buClr>
              <a:buFont charset="0" panose="020B0604020202020204" pitchFamily="34" typeface="Arial"/>
              <a:buChar char="•"/>
            </a:pPr>
            <a:r>
              <a:rPr dirty="0" lang="en-NO" sz="2400"/>
              <a:t>Ensemble de données</a:t>
            </a:r>
          </a:p>
        </p:txBody>
      </p:sp>
      <p:sp>
        <p:nvSpPr>
          <p:cNvPr id="31" name="TextBox 30">
            <a:extLst>
              <a:ext uri="{FF2B5EF4-FFF2-40B4-BE49-F238E27FC236}">
                <a16:creationId xmlns:a16="http://schemas.microsoft.com/office/drawing/2014/main" id="{CA7DA4A3-3160-9750-4294-99C685EFE2FC}"/>
              </a:ext>
            </a:extLst>
          </p:cNvPr>
          <p:cNvSpPr txBox="1"/>
          <p:nvPr/>
        </p:nvSpPr>
        <p:spPr>
          <a:xfrm>
            <a:off x="5637740" y="2116752"/>
            <a:ext cx="4418935" cy="910827"/>
          </a:xfrm>
          <a:prstGeom prst="rect">
            <a:avLst/>
          </a:prstGeom>
          <a:noFill/>
        </p:spPr>
        <p:txBody>
          <a:bodyPr rtlCol="0" wrap="square">
            <a:spAutoFit/>
          </a:bodyPr>
          <a:lstStyle/>
          <a:p txid="68e45313b388fb7f8c7bab1c3421b0d0">
            <a:pPr indent="-457200" lvl="2" marL="1371600">
              <a:lnSpc>
                <a:spcPts val="3300"/>
              </a:lnSpc>
              <a:buClr>
                <a:srgbClr val="008CCF"/>
              </a:buClr>
              <a:buFont charset="0" panose="020B0604020202020204" pitchFamily="34" typeface="Arial"/>
              <a:buChar char="•"/>
            </a:pPr>
            <a:r>
              <a:rPr dirty="0" lang="en-NO" sz="2400"/>
              <a:t>Utilisateur individuel</a:t>
            </a:r>
          </a:p>
          <a:p txid="11d9d40591affe9571428a5ce5f7dc35">
            <a:pPr indent="-457200" lvl="2" marL="1371600">
              <a:lnSpc>
                <a:spcPts val="3300"/>
              </a:lnSpc>
              <a:buClr>
                <a:srgbClr val="008CCF"/>
              </a:buClr>
              <a:buFont charset="0" panose="020B0604020202020204" pitchFamily="34" typeface="Arial"/>
              <a:buChar char="•"/>
            </a:pPr>
            <a:r>
              <a:rPr lang="en-NO" sz="2400"/>
              <a:t>Groupe d’utilisateurs</a:t>
            </a:r>
            <a:endParaRPr dirty="0" lang="en-NO" sz="2400"/>
          </a:p>
        </p:txBody>
      </p:sp>
      <p:sp>
        <p:nvSpPr>
          <p:cNvPr id="32" name="TextBox 31">
            <a:extLst>
              <a:ext uri="{FF2B5EF4-FFF2-40B4-BE49-F238E27FC236}">
                <a16:creationId xmlns:a16="http://schemas.microsoft.com/office/drawing/2014/main" id="{49BCF42C-80BE-3B5B-BD5A-EAF8844DC9BA}"/>
              </a:ext>
            </a:extLst>
          </p:cNvPr>
          <p:cNvSpPr txBox="1"/>
          <p:nvPr/>
        </p:nvSpPr>
        <p:spPr>
          <a:xfrm>
            <a:off x="3087823" y="1360286"/>
            <a:ext cx="5559151" cy="461665"/>
          </a:xfrm>
          <a:prstGeom prst="rect">
            <a:avLst/>
          </a:prstGeom>
          <a:noFill/>
        </p:spPr>
        <p:txBody>
          <a:bodyPr rtlCol="0" wrap="none">
            <a:spAutoFit/>
          </a:bodyPr>
          <a:lstStyle/>
          <a:p txid="c3bc56bf50509444cb1316cce718c772">
            <a:pPr algn="l">
              <a:buClr>
                <a:srgbClr val="008CCF"/>
              </a:buClr>
            </a:pPr>
            <a:r>
              <a:rPr dirty="0" lang="en-NO" sz="2400"/>
              <a:t>Comment mettre à jour les paramètres de partage pour :</a:t>
            </a:r>
          </a:p>
        </p:txBody>
      </p:sp>
      <p:sp>
        <p:nvSpPr>
          <p:cNvPr id="58" name="Right Brace 57">
            <a:extLst>
              <a:ext uri="{FF2B5EF4-FFF2-40B4-BE49-F238E27FC236}">
                <a16:creationId xmlns:a16="http://schemas.microsoft.com/office/drawing/2014/main" id="{66B5D39A-D22B-DE99-1934-B8B7783275E5}"/>
              </a:ext>
            </a:extLst>
          </p:cNvPr>
          <p:cNvSpPr/>
          <p:nvPr/>
        </p:nvSpPr>
        <p:spPr>
          <a:xfrm rot="5400000">
            <a:off x="5844849" y="-146151"/>
            <a:ext cx="502301" cy="7055911"/>
          </a:xfrm>
          <a:prstGeom prst="rightBrace">
            <a:avLst>
              <a:gd fmla="val 64017" name="adj1"/>
              <a:gd fmla="val 50000"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9" name="TextBox 58">
            <a:extLst>
              <a:ext uri="{FF2B5EF4-FFF2-40B4-BE49-F238E27FC236}">
                <a16:creationId xmlns:a16="http://schemas.microsoft.com/office/drawing/2014/main" id="{6AF2FC57-01B0-541E-D442-C884E2DDC04F}"/>
              </a:ext>
            </a:extLst>
          </p:cNvPr>
          <p:cNvSpPr txBox="1"/>
          <p:nvPr/>
        </p:nvSpPr>
        <p:spPr>
          <a:xfrm>
            <a:off x="3657931" y="3726568"/>
            <a:ext cx="4437433" cy="2244525"/>
          </a:xfrm>
          <a:prstGeom prst="rect">
            <a:avLst/>
          </a:prstGeom>
          <a:noFill/>
        </p:spPr>
        <p:txBody>
          <a:bodyPr rtlCol="0" wrap="none">
            <a:spAutoFit/>
          </a:bodyPr>
          <a:lstStyle/>
          <a:p txid="49674daef99cd2b5c5ca1b5d56faed83">
            <a:pPr algn="l">
              <a:lnSpc>
                <a:spcPts val="3300"/>
              </a:lnSpc>
              <a:spcAft>
                <a:spcPts val="500"/>
              </a:spcAft>
              <a:buClr>
                <a:srgbClr val="008CCF"/>
              </a:buClr>
            </a:pPr>
            <a:r>
              <a:rPr dirty="0" lang="en-NO" sz="2400"/>
              <a:t>Permet aux utilisateurs ou aux groupes d'utilisateurs de :</a:t>
            </a:r>
          </a:p>
          <a:p txid="380527c052c4aef33506d755a651e0ea">
            <a:pPr indent="-342900" lvl="3" marL="1714500">
              <a:lnSpc>
                <a:spcPts val="3300"/>
              </a:lnSpc>
              <a:buClr>
                <a:srgbClr val="008CCF"/>
              </a:buClr>
              <a:buFont charset="0" panose="020B0604020202020204" pitchFamily="34" typeface="Arial"/>
              <a:buChar char="•"/>
            </a:pPr>
            <a:r>
              <a:rPr dirty="0" lang="en-US" sz="2400"/>
              <a:t>Visualiser</a:t>
            </a:r>
            <a:r>
              <a:rPr lang="en-NO" sz="2400"/>
            </a:r>
            <a:endParaRPr dirty="0" lang="en-NO" sz="2400"/>
          </a:p>
          <a:p txid="f44089443441eef5bf744d65dccb3989">
            <a:pPr indent="-342900" lvl="3" marL="1714500">
              <a:lnSpc>
                <a:spcPts val="3300"/>
              </a:lnSpc>
              <a:buClr>
                <a:srgbClr val="008CCF"/>
              </a:buClr>
              <a:buFont charset="0" panose="020B0604020202020204" pitchFamily="34" typeface="Arial"/>
              <a:buChar char="•"/>
            </a:pPr>
            <a:r>
              <a:rPr dirty="0" lang="en-US" sz="2400"/>
              <a:t>Modifier</a:t>
            </a:r>
            <a:r>
              <a:rPr lang="en-NO" sz="2400"/>
            </a:r>
            <a:endParaRPr dirty="0" lang="en-NO" sz="2400"/>
          </a:p>
          <a:p txid="203f60e32329f38c9831fd048c86b710">
            <a:pPr indent="-342900" lvl="3" marL="1714500">
              <a:lnSpc>
                <a:spcPts val="3300"/>
              </a:lnSpc>
              <a:buClr>
                <a:srgbClr val="008CCF"/>
              </a:buClr>
              <a:buFont charset="0" panose="020B0604020202020204" pitchFamily="34" typeface="Arial"/>
              <a:buChar char="•"/>
            </a:pPr>
            <a:r>
              <a:rPr dirty="0" lang="es-ES" sz="2400"/>
              <a:t>Capturer</a:t>
            </a:r>
            <a:r>
              <a:rPr lang="en-NO" sz="2400"/>
            </a:r>
            <a:br>
              <a:rPr dirty="0" lang="en-NO" sz="2400"/>
            </a:br>
            <a:r>
              <a:rPr dirty="0" lang="en-NO" sz="2400"/>
              <a:t> </a:t>
            </a:r>
          </a:p>
        </p:txBody>
      </p:sp>
    </p:spTree>
    <p:custDataLst>
      <p:tags r:id="rId1"/>
    </p:custDataLst>
    <p:extLst>
      <p:ext uri="{BB962C8B-B14F-4D97-AF65-F5344CB8AC3E}">
        <p14:creationId xmlns:p14="http://schemas.microsoft.com/office/powerpoint/2010/main" val="4040509182"/>
      </p:ext>
    </p:extLst>
  </p:cSld>
  <p:clrMapOvr>
    <a:masterClrMapping/>
  </p:clrMapOvr>
  <mc:AlternateContent xmlns:mc="http://schemas.openxmlformats.org/markup-compatibility/2006" xmlns:p14="http://schemas.microsoft.com/office/powerpoint/2010/main">
    <mc:Choice Requires="p14">
      <p:transition advClick="0" advTm="21288" p14:dur="2000" spd="slow"/>
    </mc:Choice>
    <mc:Fallback xmlns="">
      <p:transition advClick="0" advTm="212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2"/>
                                        </p:tgtEl>
                                        <p:attrNameLst>
                                          <p:attrName>style.visibility</p:attrName>
                                        </p:attrNameLst>
                                      </p:cBhvr>
                                      <p:to>
                                        <p:strVal val="visible"/>
                                      </p:to>
                                    </p:set>
                                    <p:animEffect filter="fade" transition="in">
                                      <p:cBhvr>
                                        <p:cTn dur="500" id="7"/>
                                        <p:tgtEl>
                                          <p:spTgt spid="3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xEl>
                                              <p:pRg end="0" st="0"/>
                                            </p:txEl>
                                          </p:spTgt>
                                        </p:tgtEl>
                                        <p:attrNameLst>
                                          <p:attrName>style.visibility</p:attrName>
                                        </p:attrNameLst>
                                      </p:cBhvr>
                                      <p:to>
                                        <p:strVal val="visible"/>
                                      </p:to>
                                    </p:set>
                                    <p:animEffect filter="fade" transition="in">
                                      <p:cBhvr>
                                        <p:cTn dur="500" id="12"/>
                                        <p:tgtEl>
                                          <p:spTgt spid="3">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3">
                                            <p:txEl>
                                              <p:pRg end="1" st="1"/>
                                            </p:txEl>
                                          </p:spTgt>
                                        </p:tgtEl>
                                        <p:attrNameLst>
                                          <p:attrName>style.visibility</p:attrName>
                                        </p:attrNameLst>
                                      </p:cBhvr>
                                      <p:to>
                                        <p:strVal val="visible"/>
                                      </p:to>
                                    </p:set>
                                    <p:animEffect filter="fade" transition="in">
                                      <p:cBhvr>
                                        <p:cTn dur="500" id="17"/>
                                        <p:tgtEl>
                                          <p:spTgt spid="3">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31">
                                            <p:txEl>
                                              <p:pRg end="0" st="0"/>
                                            </p:txEl>
                                          </p:spTgt>
                                        </p:tgtEl>
                                        <p:attrNameLst>
                                          <p:attrName>style.visibility</p:attrName>
                                        </p:attrNameLst>
                                      </p:cBhvr>
                                      <p:to>
                                        <p:strVal val="visible"/>
                                      </p:to>
                                    </p:set>
                                    <p:animEffect filter="fade" transition="in">
                                      <p:cBhvr>
                                        <p:cTn dur="500" id="22"/>
                                        <p:tgtEl>
                                          <p:spTgt spid="31">
                                            <p:txEl>
                                              <p:pRg end="0" st="0"/>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31">
                                            <p:txEl>
                                              <p:pRg end="1" st="1"/>
                                            </p:txEl>
                                          </p:spTgt>
                                        </p:tgtEl>
                                        <p:attrNameLst>
                                          <p:attrName>style.visibility</p:attrName>
                                        </p:attrNameLst>
                                      </p:cBhvr>
                                      <p:to>
                                        <p:strVal val="visible"/>
                                      </p:to>
                                    </p:set>
                                    <p:animEffect filter="fade" transition="in">
                                      <p:cBhvr>
                                        <p:cTn dur="500" id="27"/>
                                        <p:tgtEl>
                                          <p:spTgt spid="31">
                                            <p:txEl>
                                              <p:pRg end="1" st="1"/>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1">
                                  <p:stCondLst>
                                    <p:cond delay="0"/>
                                  </p:stCondLst>
                                  <p:childTnLst>
                                    <p:set>
                                      <p:cBhvr>
                                        <p:cTn dur="1" fill="hold" id="31">
                                          <p:stCondLst>
                                            <p:cond delay="0"/>
                                          </p:stCondLst>
                                        </p:cTn>
                                        <p:tgtEl>
                                          <p:spTgt spid="58"/>
                                        </p:tgtEl>
                                        <p:attrNameLst>
                                          <p:attrName>style.visibility</p:attrName>
                                        </p:attrNameLst>
                                      </p:cBhvr>
                                      <p:to>
                                        <p:strVal val="visible"/>
                                      </p:to>
                                    </p:set>
                                    <p:animEffect filter="wipe(up)" transition="in">
                                      <p:cBhvr>
                                        <p:cTn dur="500" id="32"/>
                                        <p:tgtEl>
                                          <p:spTgt spid="58"/>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9">
                                            <p:txEl>
                                              <p:pRg end="0" st="0"/>
                                            </p:txEl>
                                          </p:spTgt>
                                        </p:tgtEl>
                                        <p:attrNameLst>
                                          <p:attrName>style.visibility</p:attrName>
                                        </p:attrNameLst>
                                      </p:cBhvr>
                                      <p:to>
                                        <p:strVal val="visible"/>
                                      </p:to>
                                    </p:set>
                                    <p:animEffect filter="fade" transition="in">
                                      <p:cBhvr>
                                        <p:cTn dur="500" id="37"/>
                                        <p:tgtEl>
                                          <p:spTgt spid="59">
                                            <p:txEl>
                                              <p:pRg end="0" st="0"/>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9">
                                            <p:txEl>
                                              <p:pRg end="1" st="1"/>
                                            </p:txEl>
                                          </p:spTgt>
                                        </p:tgtEl>
                                        <p:attrNameLst>
                                          <p:attrName>style.visibility</p:attrName>
                                        </p:attrNameLst>
                                      </p:cBhvr>
                                      <p:to>
                                        <p:strVal val="visible"/>
                                      </p:to>
                                    </p:set>
                                    <p:animEffect filter="fade" transition="in">
                                      <p:cBhvr>
                                        <p:cTn dur="500" id="42"/>
                                        <p:tgtEl>
                                          <p:spTgt spid="59">
                                            <p:txEl>
                                              <p:pRg end="1" st="1"/>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9">
                                            <p:txEl>
                                              <p:pRg end="2" st="2"/>
                                            </p:txEl>
                                          </p:spTgt>
                                        </p:tgtEl>
                                        <p:attrNameLst>
                                          <p:attrName>style.visibility</p:attrName>
                                        </p:attrNameLst>
                                      </p:cBhvr>
                                      <p:to>
                                        <p:strVal val="visible"/>
                                      </p:to>
                                    </p:set>
                                    <p:animEffect filter="fade" transition="in">
                                      <p:cBhvr>
                                        <p:cTn dur="500" id="47"/>
                                        <p:tgtEl>
                                          <p:spTgt spid="59">
                                            <p:txEl>
                                              <p:pRg end="2" st="2"/>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9">
                                            <p:txEl>
                                              <p:pRg end="3" st="3"/>
                                            </p:txEl>
                                          </p:spTgt>
                                        </p:tgtEl>
                                        <p:attrNameLst>
                                          <p:attrName>style.visibility</p:attrName>
                                        </p:attrNameLst>
                                      </p:cBhvr>
                                      <p:to>
                                        <p:strVal val="visible"/>
                                      </p:to>
                                    </p:set>
                                    <p:animEffect filter="fade" transition="in">
                                      <p:cBhvr>
                                        <p:cTn dur="500" id="52"/>
                                        <p:tgtEl>
                                          <p:spTgt spid="5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2"/>
      <p:bldP animBg="1" grpId="0" spid="5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921B9433-E511-43CD-9680-2FE96F9B2030}"/>
  <p:tag name="ISPRING_ULTRA_SCORM_COURCE_TITLE" val="5.2.3 Sharing settings for category options and data set"/>
  <p:tag name="ISPRING_PRESENTATION_TITLE" val="5.2.3 Sharing settings for category options and data set"/>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iM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I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oj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Iw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A2iMF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NojB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DaIwVSUE7MiaQAAAG4AAAAcAAAAdW5pdmVyc2FsL2xvY2FsX3NldHRpbmdzLnhtbA3MMQ6DMAxA0Z1TWN4p7daBwMZWltIDWMRFkRwbkYDg9mT7w9Nv+zMKHLylYOrw9XgisM7mgy4Of9NQvxFSJvUkpuxQDaHvqlZsJvlyzgUmWIUu3iaOJTKPFIscdhGo4VNe/8Aem666AVBLAwQUAAIACAA2iMFU1YGXagcTAABbNAAAFwAAAHVuaXZlcnNhbC91bml2ZXJzYWwucG5n7ZtrWFNntsfD4Ci9AGVmepRLyHHQ6diOMFZTNTHE3sBLBUEFuQR0GKUSCUEIgUCIHanYCsRqlVa51IKNSUhSyiWQC7HQmipIKiGJEELAiEA27Mgl5J6cHdQ50/P00znzPOdLPuTZeX9P3nf/19rrXXutZOeT/THRvi8GvQiDwXx373ovHgZbMQ6Defv4rIRI1Z25COjglRcf/Q6M2x8yDQ1WZL69720YrJn+kv3ob6HxC8RdSXkw2F/2uF9eZEr+Phhs85Pd7719sDBtVmM4b7RQVbmultHfNRRK/5Dz58bFs7sOvrj+ZNuuT6NucvavfnkN8vqKeO+5mBdnfXff+Jp5+Zutn2ZXvCdI+Q1OzTmWksUPriag5rtGZApDHbA5rx//WGS6WmTQecVy8f28L4E+OsT6+4yrCZAW2OmEqG3u44fHy7zdw+P/huF/VBK1ln7yut0X1+2mnNJIiw1i8oLGUGp6XEse7bTosM6M3Yg5Pf5t6r6bPF9TAJ0IzXry+chk80y9Y6heI3IsqdWrHl6MHFaozlqDPnuz2wsG++swNbSXsnStUcjiBWwIC4GmNGigGeDb/HXwvYHQJYCtuefzGrPh8wA/SMv9CuJF1J5/I57tCRqPNDJjNSUzGYhiJc9+l3eSjg5dsgI82tgOtqx0qWVrTpflcYt8cKImlNZUJZndgnXIsQ67seTh7+vNt3KxlktYy8wTnTpswxvH3B470lq9qVuhJUs51fi/p/QcdiRJETLJylatuVJbWDoCLpLsuWUp5YlYUx7W9JEKR52/VC+ymKVY54wByP4sXxK/7PAo27fRHchTnICZwhFKZ91se4zQj111Zpjy1gjrbCeqxDefrSuqKucpc0kC0uFKslS+6+7e50aFjitvJcgOozEEsahOsXSZVzJhOcqmtCfDySFzLFsVESApLDHlmN2miGea/YvL2HEz20rg9BQGR8KTc3sSgFZGhnp92EgzaQj5mNOjn0XBTes0vGdOTLvtwz/bbM2VU5aGypHdiqJEKWI7NPMosRYsDLw4/8yK4sCwVLE9A7uUIUvjuj7Jh/NjhCubNS0DBDR4MQAsNHPT7T+mlzjRQIH3V429zy04VknkSZzWhe/xvnigFdnH6aFLGJyo71Ai1gKvhw1ZwHC90ENBx0ZExyfc9VkFg936MAJfxlYSC1AXa/3ySaMkJ8uZV04aVkAWCGqyMJe4frzMCYVFaU4s+lPN4rfP9X0ZltpW99tEuD9vLcERe1Na4MrIIt3xIZ+sJVRS2ZQhWv9/YkTPbI5sCgC7FOfaUY6AQTypBC5F0C7nu56vNBNW08hIeiYmattu+I0K9xaoOF52aTDOgz3Ygz3Ygz3Ygz3Ygz3Ygz3Ygz3Ygz3Ygz3Ygz3Ygz3Ygz3Ygz3Ygz3Ygz34/xe/Hjr+9JmPPWKjMsWAZYlHQC/30xnvLz+uUfKHmVDi3oHm5Z/IYTH/+8GgOKqDrLWN3qO5xFiBhS4xSnJKnWpJ3oKhy6Kmf01J0Wez+JzR2/iiJteoUC8Ih8EKrc5Jg6s+0/Qqm1cKVM46dtca8BLL4xbgSbDEobyHEC2ANhWBC/Jcwwb7+ILpDkjagMdVk8Sjprmfn5rxY9iI2uCcvtRxnctvHlWWU16HVhcoSV6wW/LEnvtgZEPoaDBtsd+mmp/IEm0uW0pQGahRAxpvwm7UlU+jO6zhMvAldUaTe+oe99Tby1MTZKfVmsRBEqv5NeNercUxe2xaoDDWDGPGrjRmMAvLivdob3TKKseYG7SXn015HA232cR8l8GmWjpWUH29Ll64auRi/l9epROFEcfpneXDuMcHfGGn6W9hPx1Ot4Yxhb37Y5lPhbzZXdss7GMEPZlPtWELOw20roezMPOHbN5lIa9BkFb3gqlw7+wzp4MVmmORitPVDdAnmb1dj7DpcwWwI2WAzOdXPqTrMfunhVtkiSI4bM24dXM3ZvSZrGNl6Azyl7Ftfu4HZO5hnX3YzqLZNpUW+0hUb2XSnDMl0RJ7r8s4NGH/iW4/k0k1srE256ZUNc9l5WElXECmsz1cXTqO3UFD2Nk0Rw7B8fUp1XS4uOKAkH4eZZDZ+yTU0iIp9D67NhOe6OLW5jHYqricTLEGh6o3trFUuVV8b1hYKi2qQ5rCAl/bM4CDIjdzJnyBWZCNPG6vldhMhNKxVaVPlF6PDlaSSHUHkNzBVxIRP5CSaNMZtPVBSx2pYolewAU6uaagm3sqDwHUJMVOfvA3IEpzozpX3w6dPAd3WyBC7RNXxeeQffNJhY5ivREcIQkETQK7YAS1r1ozmRE9OdMvv79duJC/4tb5CqIjcDw0hylfpb6Yn3zXh3wbfLM+S5VwJqoTSNrF0AdGV+/o3dj5QXiioSWotirS6aA5hlbT5aZ7uWvYzVmVB8m1IFcHnlJL3681bbutPKFvNS4p1dSDLq5xU5IOR7XXoHGOJAaTdi0ApNS2oGUmqtaUbetb3SXCONZ7Pfnjr7pEuT6wTzmWF4NJmd7WRYQLm0+IXQUGKSXqb0zTj0EGyGKcVDMBWSxfCNX2WxemzDns69yV7XmMlIJynBxcmGutN/OxxQtnsIvMa5I5fmSRYXy6RlOEQmWS6/D+xFdhEYLHPon8JABf4KCSr9L/FtVhUzk2XUZF/nylEcdcCiAMwQsQ0t7ORncov5u89XX2XrowClfQ0xuDQZ9wTOlw+qEYhkz5EFWQIc8dRFGx4MpWYQx5+liIxpibqw0gdC7mC3u4J0yWDmu1yykZKbHnlD70rrfx7C20ZsxsZ/9Q7WQqX7yRTK10q9JJXGtV32+CpeVzAkBE6dJLMslx1490x8S1CDsjXV1HUPk7GmjWk0eY+uD9RqQElRalieTKDwJbjL5XddP6Cd10ghGlzwcmIqg6tUzWYlXTXHJZFTunrDbUdCFtyYcsKo11ZQMUjrypBxT4AZSUiPq0BLGoqtjIljyxG/ikHYZsha0psk4pTaDWzMaQtb/YP/4nNF81hWPAINKQbwRaivAW7cOcmc7fMk557oLSNWEjOMRqeXSHIMOW6Bo2YV01PImqdlCeeVoB/xnF9dNizh12h0E2B63hUzcKAPwgFIpNwJFD5FvAR91ga/XKW+e5m7oVqkmdaib/h2R+BEOhcpLQiQ394BZF7k7WUQL5KtLapB6Sq5VBxcoT9IZRJGUobGTOyqG55jpIYi7AQJHhSiMOsk4pIABm4Wg6W1dkYEXWVU0WTzk+yniWiOZ1N93Rthaes5/1/OIyjS/ZDPGycyytV0G9/9/DD2SopltejrDUEqOhUB/oPdxPTR0xkbs3VteBxyqJUvQd0qpC8lVW3XqifXi/tlOrWYuZXFzkHyI30rUfR4by0yIx9gduE1WHXO1Gk+5Ms23FsoXw+u9x/DihfEQhcLB5FmRHSPRXqKaYvBCS8kQVPwC/LWWSw2f2tyTzL+F3JlcLWXGEWkOhGUn5ICyVJKI3c1UaH7KaVGj/ZlzQRKpDiap4SkuV7OKOtFEKtTpfZMi7Z4pjgXv/e1ut5QRfUtyQ4hrCqyuI+B2d94LG9KcSpHMfA8y4LBwfGcXJ/FRxFHmOE7EOoL26EXlFYbsJJQ9hlXq7KTdOiojuMW6K1z9BmhVqsl18ytiuPDrBlW+MyChLITvZ8lUrGXBJeAh6lMnt31631KqZ4MXEku15Ksj6wQlO5oYQ3jWBjqpd63d6NSa/LEW3l6TNudL02VQhun1lO9JP8WFLmgy1r80vpaGfUlzVMNBsrOBTUujlvM8mFwNPqaaaK4iATLP5ZbpK1Ql8myyLYfeinD9NgUkX+GLDRf0sjteAEsvytPGk+riL4Ov/DNoLT4OWGTAxciQhoy/o/YIsH9QsN/esjW161/cACa6ql0aEIImzXBfKbq74Th2TCKLAwU76+XjvYYEIueIKRQjMq3Kl9O8pRb455FoCsxeTttQ2G4lQ1bqM8EeaEyw54s5NdCMpOt/UsHmyps75YI5U016ldXQCUNaJQaxQkLWANlljku6HFd5/N6pD1xHPWfuX7Mp3hQEETAth66MQfzT1T6maOqU2UcrndF0/wEg6E6cBub2dsnOFXOmb3YoWGB37ZrKUAxC3dmtI8ASpLdw4SUmvbS/Wahi6iYOMHBl1D2fV0MX8FGa0Cz1eNSmM9W8T9pXni9Yy3R7wipCCC7nUOh76Rz7Jfv+anou4sw3KPIp/1VqgMBdovbi/GXvfP3Bc+cUhzVu3UgeCPsnqY0p41Wzjvi/lXo8fzAU+wu9EcfzSGUnY0E5CnmprR+h8TgfbLZNEtB9P860GKJpKIgPO62ERLtGl2oJgKieAm9yTTqpE7N33izt3IynsO8FiB36FKEQokxqLSimrTK2kVdbCVUVkgR6SlAB8R+boyDTQnSb3qjHeT9qfOrHcTr8prWpQz81Xab8QZJehHa/6AUvNK6+iZHpzu0ILbEFaFb1AcCoc+2ky5psA0HzKN3lZGBlXfkhM0+ez1V2fdaRFt6GdA3qjSvqjoAlvj2X+j/zACf7MvW3CxiYeUCO5soU8WVkK3GAGq3hQCs9sCy9WoUpNk9y8gsnORsrPrba5QXXX7/1vnQ+1ose5c32NyBcVKiPSXOM8PDV9oeXs1wL4troCeGnI5QJO5pxignuUoYuOY0vfcqeE9rpAfvA4lJ3p1c0x6bOEMzxkN8eUROJkbvymwL9j/fThpzdpxIBgbRKOMoLcI567Hbw13XI3kRBp6pRRoRxS5R3eYitJJV9QkSdkbeC5UePpSbcbpTwMo7YONC9L3a6a83PknmNjgQm5PBEmmroeluqbiP+Bpfz5Uj7qd7PDvtuB9r/CL7CM9c6m3m3UKA2y+GRYalvXl/zS+hQKnAtkVx7FV2g0EZ23ffij3+jzC6m7flHhlbcSPkioDiVXhh/yTqnM5nVZ9fd4Tj1vVLQ0jEdMAeku6z26y0zHois3+fWrIdeu8lbg/N9h6Qx5nUD0JrdzVXNVOaQdBHEJxdy87F8dKYH8EzBh3EkkU2Bpiz8HcFGj4YeEme9qFIR1qOytj5pyRINHgaUni2/hSag/K87l7ehy+kp1vKGMkPEYqRzKmcOoeyjntrPwCMOiwwwtMCoD7AqkNvGZeEqr5PdgobV8cb+wt2SXNPhz/YCOe3/9aNFkbaZ3im82mSnnbOI6/UYIJsthjiEqkUE+kkiS5mnuYEYtGlI/uANK/l+pAA2cplLddItu1b1CPklOhu7sldAWkCRyWJBcki1/mBrdkeVIEwgqWdrAAsJOVHud+NAkBgNexdx223U2DdUNp0Wk1NLIRQC12Y/2k08iIhpIIiva6pu/eFqebwgbCXTrBFYeI03nqqZ+l25/uLre0TF9o8s+EaEtcS7USywgWfJG5YyGrKW6GhzOgnq6Yg5tPaSZbkJ3s3UGDbOf+poZChCQBfoYQn84aFya8XOH9msnTEeOklHLFQmXEFal/UCwSK4p/YP7bnsANKOJgO6NQHLEhrbiWxt3S+NLQ4zLhXg/E4HkZLbfiFz4UjZSAqRoh/3WDJSFZkGFEMsQgpDohOyzAit3HrRLoZMwGpZdJB8/1YbeCFVlSh+G+lcq9zx9INGIHouhWtq0YssnrqXaTIU2lqoL1nZYBqq7WuERjS9gBqHC7zC1ml8qemyu+AcrjWvwQdB+0HH/eZpG9cqOLHfg/P1XW4h+yyIDS11QpuSIXQMu016JrXwr1lzvkq5i9VTpd2CtDVjB8xM1uxecnnLXlFCujOpwVhDp/MGnfVrgeP8DqP+ZrUlMK5pwSBydci8CSV9OM5fzdR9vuV5u1fNHH5TGpLVQ4JOFaNhfu42ZZcWiG/+6v+uzJteMN1L9jZXaUrxte9E9PalGNwu75aOqDwDnrvzi4rNqW2y5g1Y4keE9Mm34eEF38+rou2IHWN8eaWOHC9Ok20f9YM8r/V/0YMPb3eHCd23qWd3lkNT5E42mA0bEZnfUaKtWD5Rxx/1Hi/gTH8XijuOWbkBtFSIbnl5s/P7XbM0pXbi21b3JbRE4bv+Byd/CxnI3/8IyqD1H0cqmhhVq6/7YaW1xYnXaauRNqgNIp7luLOhbTYEgDGZ+Ql0jqV5oSLO+EeDuqVvEITi+oO6AQbTQv/Q2f90hI/KPUJcZO33WFiT5ovgu/PJe3nmrg2AUjncttfHEtJ/SqN8qThRIov1gp6XTfOfY7Cz1fRzD9jLm7H1/hm3HWyUGsandX7SeyeIFQN0t4Px4WMWCenX730DGvEHMXhTcjOOUYlONw3houan6FGx7sjR4DAaru8JzPL6mtlVQCnPscc6mcy/Qt4YW+xedNIsNVMPjWOej2Hb/W+upW9i8F4xt45EPA7j5jndm8aTZ9D7HA5eYbLwAfO28dFZGBfO28kTzd6GwKnB95A2D0bVCA1XWwuOmYrzBSO+R+c8ROTuWuI4Hr4ytBZHuf5/AYNWbl487Ny9/lwHb8n8Ytgo6LbSeixPzd4YbrrrB7vdj3uO+c+Qf/wVQSwMEFAACAAgANojBVEMIOzBKAAAAagAAABsAAAB1bml2ZXJzYWwvdW5pdmVyc2FsLnBuZy54bWyzsa/IzVEoSy0qzszPs1Uy1DNQsrfj5bIpKEoty0wtV6gAihnpGUCAkkIlKrc8M6Ukw1bJ0sQcIZaRmpmeUWKrZG5oABfUBxoJAFBLAwQUAAIACACBpmh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Gma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Zo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Bpmh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Gma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Gma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BpmhUvH0190oAAABJAAAAHwAAAHZpZGVvbGVjdHVyZS9sb2NhbF9zZXR0aW5ncy54bWyzsa/IzVEoSy0qzszPs1Uy1DNQUkjNS85PycxLt1UKDXHTtVBSKC5JzEtJzMnPS7VVystXUrC347LJyU9OzAlOLSkBKizWt+MCAFBLAQIAABQAAgAIAH2maFQyG7oi+QMAAOAOAAAYAAAAAAAAAAEAAAAAAAAAAABub25lL2NvbW1vbl9tZXNzYWdlcy5sbmdQSwECAAAUAAIACAB9pmhUFR5gG6MAAAB/AQAAKQAAAAAAAAABAAAAAAAvBAAAbm9uZS9wbGF5YmFja19hbmRfbmF2aWdhdGlvbl9zZXR0aW5ncy54bWxQSwECAAAUAAIACAB9pmhUH1SKajADAADHDgAAIgAAAAAAAAABAAAAAAAZBQAAbm9uZS9mbGFzaF9wdWJsaXNoaW5nX3NldHRpbmdzLnhtbFBLAQIAABQAAgAIAH2maFRxV5SdFQEAANECAAAcAAAAAAAAAAEAAAAAAIkIAABub25lL2ZsYXNoX3NraW5fc2V0dGluZ3MueG1sUEsBAgAAFAACAAgAfaZoVNebcJYrAwAAbw4AACEAAAAAAAAAAQAAAAAA2AkAAG5vbmUvaHRtbF9wdWJsaXNoaW5nX3NldHRpbmdzLnhtbFBLAQIAABQAAgAIAH2maFSOc/b6agAAAOUAAAAcAAAAAAAAAAEAAAAAAEINAABub25lL2h0bWxfc2tpbl9zZXR0aW5ncy5qc29uUEsBAgAAFAACAAgAfaZoVLx9NfdKAAAASQAAABcAAAAAAAAAAQAAAAAA5g0AAG5vbmUvbG9jYWxfc2V0dGluZ3MueG1sUEsBAgAAFAACAAgAUZWdVO4DzUxJAwAA4wkAABQAAAAAAAAAAQAAAAAAZQ4AAHVuaXZlcnNhbC9wbGF5ZXIueG1sUEsBAgAAFAACAAgANojBVAairqlyBgAAJhkAAB0AAAAAAAAAAQAAAAAA4BEAAHVuaXZlcnNhbC9jb21tb25fbWVzc2FnZXMubG5nUEsBAgAAFAACAAgANojBVBUeYBujAAAAfwEAAC4AAAAAAAAAAQAAAAAAjRgAAHVuaXZlcnNhbC9wbGF5YmFja19hbmRfbmF2aWdhdGlvbl9zZXR0aW5ncy54bWxQSwECAAAUAAIACAA2iMFUWYGOgVEEAADcFQAAJwAAAAAAAAABAAAAAAB8GQAAdW5pdmVyc2FsL2ZsYXNoX3B1Ymxpc2hpbmdfc2V0dGluZ3MueG1sUEsBAgAAFAACAAgANojBVK87lYqIAwAA4QwAACEAAAAAAAAAAQAAAAAAEh4AAHVuaXZlcnNhbC9mbGFzaF9za2luX3NldHRpbmdzLnhtbFBLAQIAABQAAgAIADaIwVSRShrPTAQAAGYVAAAmAAAAAAAAAAEAAAAAANkhAAB1bml2ZXJzYWwvaHRtbF9wdWJsaXNoaW5nX3NldHRpbmdzLnhtbFBLAQIAABQAAgAIADaIwVT2p7V0wwEAAIwGAAAhAAAAAAAAAAEAAAAAAGkmAAB1bml2ZXJzYWwvaHRtbF9za2luX3NldHRpbmdzLmpzb25QSwECAAAUAAIACAA2iMFUlBOzImkAAABuAAAAHAAAAAAAAAABAAAAAABrKAAAdW5pdmVyc2FsL2xvY2FsX3NldHRpbmdzLnhtbFBLAQIAABQAAgAIADaIwVTVgZdqBxMAAFs0AAAXAAAAAAAAAAAAAAAAAA4pAAB1bml2ZXJzYWwvdW5pdmVyc2FsLnBuZ1BLAQIAABQAAgAIADaIwVRDCDswSgAAAGoAAAAbAAAAAAAAAAEAAAAAAEo8AAB1bml2ZXJzYWwvdW5pdmVyc2FsLnBuZy54bWxQSwECAAAUAAIACACBpmhU9rEOQqMFAAClFQAAIAAAAAAAAAABAAAAAADNPAAAdmlkZW9sZWN0dXJlL2NvbW1vbl9tZXNzYWdlcy5sbmdQSwECAAAUAAIACACBpmhUFR5gG6MAAAB/AQAAMQAAAAAAAAABAAAAAACuQgAAdmlkZW9sZWN0dXJlL3BsYXliYWNrX2FuZF9uYXZpZ2F0aW9uX3NldHRpbmdzLnhtbFBLAQIAABQAAgAIAIGmaFSniu42DAUAAOUZAAAqAAAAAAAAAAEAAAAAAKBDAAB2aWRlb2xlY3R1cmUvZmxhc2hfcHVibGlzaGluZ19zZXR0aW5ncy54bWxQSwECAAAUAAIACACBpmhUj3ZV/m8CAACHCAAAJAAAAAAAAAABAAAAAAD0SAAAdmlkZW9sZWN0dXJlL2ZsYXNoX3NraW5fc2V0dGluZ3MueG1sUEsBAgAAFAACAAgAgaZoVHyfhAoCBQAAXRkAACkAAAAAAAAAAQAAAAAApUsAAHZpZGVvbGVjdHVyZS9odG1sX3B1Ymxpc2hpbmdfc2V0dGluZ3MueG1sUEsBAgAAFAACAAgAgaZoVJNoQH6HAQAA2QQAACQAAAAAAAAAAQAAAAAA7lAAAHZpZGVvbGVjdHVyZS9odG1sX3NraW5fc2V0dGluZ3MuanNvblBLAQIAABQAAgAIAIGmaFS8fTX3SgAAAEkAAAAfAAAAAAAAAAEAAAAAALdSAAB2aWRlb2xlY3R1cmUvbG9jYWxfc2V0dGluZ3MueG1sUEsFBgAAAAAYABgAagcAAD5TAAAAAA=="/>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FLASHSPRING_ZOOM_TAG" val="72"/>
  <p:tag name="ISPRING_PRESENTATION_INFO_2" val="&lt;?xml version=&quot;1.0&quot; encoding=&quot;UTF-8&quot; standalone=&quot;no&quot; ?&gt;&#10;&lt;presentation2&gt;&#10;&#10;  &lt;slides&gt;&#10;    &lt;slide id=&quot;{F430E00F-9ED9-4F55-BDA0-2121520A1C52}&quot; pptId=&quot;299&quot;/&gt;&#10;    &lt;slide id=&quot;{03711842-1393-4476-99BD-E35AF4C97BB0}&quot; pptId=&quot;322&quot;/&gt;&#10;    &lt;slide id=&quot;{60288F96-9D74-4DD5-B0F1-0D8550AF7E48}&quot; pptId=&quot;323&quot;/&gt;&#10;    &lt;slide id=&quot;{7139CC2A-A7A1-439E-BFE3-9FD7A83EF4BB}&quot; pptId=&quot;326&quot;/&gt;&#10;    &lt;slide id=&quot;{1957550C-783B-4F78-9863-195F8C6B75FF}&quot; pptId=&quot;321&quot;/&gt;&#10;    &lt;slide id=&quot;{08C5FDDC-0EEE-479C-9C66-1AC38268E98F}&quot; pptId=&quot;325&quot;/&gt;&#10;    &lt;slide id=&quot;{6611F9DA-2698-45EA-B92D-561FBFE9A694}&quot; pptId=&quot;272&quot;/&gt;&#10;  &lt;/slides&gt;&#10;&#10;  &lt;narration&gt;&#10;    &lt;audioTracks&gt;&#10;      &lt;audioTrack muted=&quot;false&quot; name=&quot;Intro&quot; resource=&quot;0225c77f&quot; slideId=&quot;{F430E00F-9ED9-4F55-BDA0-2121520A1C52}&quot; startTime=&quot;0&quot; stepIndex=&quot;0&quot; volume=&quot;1&quot;&gt;&#10;        &lt;audio channels=&quot;2&quot; format=&quot;fltp&quot; sampleRate=&quot;44100&quot;/&gt;&#10;      &lt;/audioTrack&gt;&#10;      &lt;audioTrack muted=&quot;false&quot; name=&quot;outro&quot; resource=&quot;e457598e&quot; slideId=&quot;{6611F9DA-2698-45EA-B92D-561FBFE9A694}&quot; startTime=&quot;0&quot; stepIndex=&quot;0&quot; volume=&quot;1&quot;&gt;&#10;        &lt;audio channels=&quot;2&quot; format=&quot;fltp&quot; sampleRate=&quot;44100&quot;/&gt;&#10;      &lt;/audioTrack&gt;&#10;      &lt;audioTrack muted=&quot;false&quot; name=&quot;Slide 2&quot; resource=&quot;efea30a8&quot; slideId=&quot;{03711842-1393-4476-99BD-E35AF4C97BB0}&quot; startTime=&quot;0&quot; stepIndex=&quot;0&quot; volume=&quot;1&quot;&gt;&#10;        &lt;audio channels=&quot;2&quot; format=&quot;fltp&quot; sampleRate=&quot;48000&quot;/&gt;&#10;      &lt;/audioTrack&gt;&#10;      &lt;audioTrack muted=&quot;false&quot; name=&quot;Slide 3&quot; resource=&quot;f91a573e&quot; slideId=&quot;{60288F96-9D74-4DD5-B0F1-0D8550AF7E48}&quot; startTime=&quot;0&quot; stepIndex=&quot;0&quot; volume=&quot;1&quot;&gt;&#10;        &lt;audio channels=&quot;2&quot; format=&quot;fltp&quot; sampleRate=&quot;48000&quot;/&gt;&#10;      &lt;/audioTrack&gt;&#10;      &lt;audioTrack muted=&quot;false&quot; name=&quot;Slide 5&quot; resource=&quot;b91b662a&quot; slideId=&quot;{08C5FDDC-0EEE-479C-9C66-1AC38268E98F}&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2.3 Sharing settings for category options and data set&quot;,&quot;onlineDestinationFolderId&quot;:&quot;ddb727d0-e0b7-11ec-8ec2-f6d4bd6e3f84&quot;,&quot;onlineDestinationUrl&quot;:&quot;dhis2-academy.ispring.com&quot;,&quot;uploadSources&quot;:true}}"/>
  <p:tag name="ISPRING_SCREEN_RECS_UPDATED" val="D:\DHIS2_Projects\DHIS2Fundamentals2.0\DHIS2Customization\iSpring\5.2.3 Sharing settings for category options and data set\5.2.3 SharingSettingsForCategoryOptionsAndDatasets"/>
  <p:tag name="ISPRING_RESOURCE_FOLDER" val="D:\DHIS2_Projects\DHIS2Fundamentals2.0\DHIS2Customization\iSpring\5.2.3 Sharing settings for category options and data set\5.2.3 SharingSettingsForCategoryOptionsAndDatasets"/>
  <p:tag name="ISPRING_PRESENTATION_PATH" val="D:\DHIS2_Projects\DHIS2Fundamentals2.0\DHIS2Customization\iSpring\5.2.3 Sharing settings for category options and data set\5.2.3 SharingSettingsForCategoryOptionsAndData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430E00F-9ED9-4F55-BDA0-2121520A1C52}"/>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765174-23EC-4922-BA30-AB7F8733B16A}:322"/>
  <p:tag name="GENSWF_ADVANCE_TIME" val="12.528"/>
  <p:tag name="TIMING" val="|2.049|2.14|2.155|2.001|1.265|1.781"/>
  <p:tag name="ISPRING_SLIDE_ID_2" val="{03711842-1393-4476-99BD-E35AF4C97BB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4BA70FF-446C-42AA-9931-53A89C598D4F}:323"/>
  <p:tag name="GENSWF_ADVANCE_TIME" val="24.246"/>
  <p:tag name="TIMING" val="|4.352|3.127|0.889|2.187|2.548|0.842|2.517|1.064|2.076|3.657"/>
  <p:tag name="ISPRING_SLIDE_ID_2" val="{60288F96-9D74-4DD5-B0F1-0D8550AF7E4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6DB6ED1-9537-4A8A-9797-496473940449}:326"/>
  <p:tag name="GENSWF_ADVANCE_TIME" val="7.970"/>
  <p:tag name="TIMING" val="|5.755"/>
  <p:tag name="ISPRING_SLIDE_ID_2" val="{7139CC2A-A7A1-439E-BFE3-9FD7A83EF4B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05DAB1A-8CC0-492F-A63E-824B1576A6B9}:321"/>
  <p:tag name="ISPRING_SLIDE_ID_2" val="{1957550C-783B-4F78-9863-195F8C6B75FF}"/>
  <p:tag name="GENSWF_ADVANCE_TIME" val="383.94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7CC565F-72A7-46F0-A9E0-5B8F5BC01898}:325"/>
  <p:tag name="GENSWF_ADVANCE_TIME" val="21.288"/>
  <p:tag name="TIMING" val="|2.408|2.064|2.078|1.407|1.405|2.486|0.905|1.219|1.049|0.716"/>
  <p:tag name="ISPRING_SLIDE_ID_2" val="{08C5FDDC-0EEE-479C-9C66-1AC38268E98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6611F9DA-2698-45EA-B92D-561FBFE9A69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18037</TotalTime>
  <Words>1354</Words>
  <Application>Microsoft Macintosh PowerPoint</Application>
  <PresentationFormat>Widescreen</PresentationFormat>
  <Paragraphs>82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example</vt:lpstr>
      <vt:lpstr>RMNCAH example</vt:lpstr>
      <vt:lpstr>PowerPoint Presentation</vt:lpstr>
      <vt:lpstr>In 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5.2.3 Sharing settings for category options and data set</dc:title>
  <dc:subject>elearning</dc:subject>
  <dc:creator>Alejandra Avila</dc:creator>
  <cp:lastModifiedBy>Simona Sekerova</cp:lastModifiedBy>
  <cp:revision>481</cp:revision>
  <cp:lastPrinted>2021-06-09T13:32:46Z</cp:lastPrinted>
  <dcterms:created xsi:type="dcterms:W3CDTF">2021-02-03T12:41:27Z</dcterms:created>
  <dcterms:modified xsi:type="dcterms:W3CDTF">2023-04-17T07:03:14Z</dcterms:modified>
</cp:coreProperties>
</file>